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77" r:id="rId3"/>
    <p:sldId id="327"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2" r:id="rId18"/>
    <p:sldId id="343" r:id="rId19"/>
    <p:sldId id="341" r:id="rId20"/>
    <p:sldId id="344" r:id="rId21"/>
    <p:sldId id="345" r:id="rId22"/>
    <p:sldId id="346" r:id="rId23"/>
    <p:sldId id="347" r:id="rId24"/>
    <p:sldId id="348" r:id="rId25"/>
    <p:sldId id="349" r:id="rId26"/>
    <p:sldId id="350" r:id="rId27"/>
    <p:sldId id="351" r:id="rId28"/>
    <p:sldId id="352" r:id="rId29"/>
    <p:sldId id="353" r:id="rId30"/>
    <p:sldId id="354" r:id="rId31"/>
    <p:sldId id="355" r:id="rId32"/>
    <p:sldId id="356" r:id="rId33"/>
    <p:sldId id="357" r:id="rId34"/>
    <p:sldId id="358" r:id="rId35"/>
    <p:sldId id="359" r:id="rId36"/>
    <p:sldId id="360" r:id="rId37"/>
    <p:sldId id="361" r:id="rId38"/>
    <p:sldId id="362" r:id="rId39"/>
    <p:sldId id="363" r:id="rId40"/>
    <p:sldId id="365" r:id="rId41"/>
    <p:sldId id="364" r:id="rId42"/>
    <p:sldId id="366" r:id="rId43"/>
    <p:sldId id="367" r:id="rId44"/>
    <p:sldId id="368" r:id="rId45"/>
    <p:sldId id="369" r:id="rId46"/>
    <p:sldId id="370" r:id="rId47"/>
    <p:sldId id="371" r:id="rId48"/>
    <p:sldId id="372" r:id="rId49"/>
    <p:sldId id="373" r:id="rId50"/>
    <p:sldId id="374" r:id="rId51"/>
    <p:sldId id="375" r:id="rId52"/>
    <p:sldId id="376" r:id="rId53"/>
    <p:sldId id="377" r:id="rId54"/>
    <p:sldId id="378" r:id="rId55"/>
    <p:sldId id="379" r:id="rId56"/>
    <p:sldId id="380" r:id="rId57"/>
    <p:sldId id="381" r:id="rId58"/>
    <p:sldId id="387" r:id="rId59"/>
    <p:sldId id="382" r:id="rId60"/>
    <p:sldId id="383" r:id="rId61"/>
    <p:sldId id="384" r:id="rId62"/>
    <p:sldId id="385" r:id="rId63"/>
    <p:sldId id="386" r:id="rId64"/>
    <p:sldId id="388" r:id="rId65"/>
    <p:sldId id="389" r:id="rId66"/>
    <p:sldId id="390" r:id="rId67"/>
    <p:sldId id="391" r:id="rId68"/>
    <p:sldId id="392" r:id="rId69"/>
    <p:sldId id="393" r:id="rId70"/>
    <p:sldId id="394" r:id="rId71"/>
    <p:sldId id="400" r:id="rId72"/>
    <p:sldId id="396" r:id="rId73"/>
    <p:sldId id="397" r:id="rId74"/>
    <p:sldId id="398" r:id="rId75"/>
    <p:sldId id="399" r:id="rId7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2" autoAdjust="0"/>
    <p:restoredTop sz="94660"/>
  </p:normalViewPr>
  <p:slideViewPr>
    <p:cSldViewPr snapToGrid="0">
      <p:cViewPr varScale="1">
        <p:scale>
          <a:sx n="80" d="100"/>
          <a:sy n="80" d="100"/>
        </p:scale>
        <p:origin x="3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4 Havo.</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68368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9421"/>
          <a:stretch/>
        </p:blipFill>
        <p:spPr>
          <a:xfrm>
            <a:off x="0" y="0"/>
            <a:ext cx="12154913" cy="1585913"/>
          </a:xfrm>
          <a:prstGeom prst="rect">
            <a:avLst/>
          </a:prstGeom>
        </p:spPr>
      </p:pic>
      <p:pic>
        <p:nvPicPr>
          <p:cNvPr id="5" name="Afbeelding 4"/>
          <p:cNvPicPr>
            <a:picLocks noChangeAspect="1"/>
          </p:cNvPicPr>
          <p:nvPr/>
        </p:nvPicPr>
        <p:blipFill rotWithShape="1">
          <a:blip r:embed="rId2"/>
          <a:srcRect b="47107"/>
          <a:stretch/>
        </p:blipFill>
        <p:spPr>
          <a:xfrm>
            <a:off x="0" y="1"/>
            <a:ext cx="12154913" cy="2743200"/>
          </a:xfrm>
          <a:prstGeom prst="rect">
            <a:avLst/>
          </a:prstGeom>
        </p:spPr>
      </p:pic>
      <p:pic>
        <p:nvPicPr>
          <p:cNvPr id="6" name="Afbeelding 5"/>
          <p:cNvPicPr>
            <a:picLocks noChangeAspect="1"/>
          </p:cNvPicPr>
          <p:nvPr/>
        </p:nvPicPr>
        <p:blipFill rotWithShape="1">
          <a:blip r:embed="rId2"/>
          <a:srcRect b="31405"/>
          <a:stretch/>
        </p:blipFill>
        <p:spPr>
          <a:xfrm>
            <a:off x="0" y="1"/>
            <a:ext cx="12154913" cy="3557588"/>
          </a:xfrm>
          <a:prstGeom prst="rect">
            <a:avLst/>
          </a:prstGeom>
        </p:spPr>
      </p:pic>
      <p:pic>
        <p:nvPicPr>
          <p:cNvPr id="7" name="Afbeelding 6"/>
          <p:cNvPicPr>
            <a:picLocks noChangeAspect="1"/>
          </p:cNvPicPr>
          <p:nvPr/>
        </p:nvPicPr>
        <p:blipFill rotWithShape="1">
          <a:blip r:embed="rId2"/>
          <a:srcRect b="24518"/>
          <a:stretch/>
        </p:blipFill>
        <p:spPr>
          <a:xfrm>
            <a:off x="0" y="0"/>
            <a:ext cx="12154913" cy="3914775"/>
          </a:xfrm>
          <a:prstGeom prst="rect">
            <a:avLst/>
          </a:prstGeom>
        </p:spPr>
      </p:pic>
      <p:pic>
        <p:nvPicPr>
          <p:cNvPr id="8" name="Afbeelding 7"/>
          <p:cNvPicPr>
            <a:picLocks noChangeAspect="1"/>
          </p:cNvPicPr>
          <p:nvPr/>
        </p:nvPicPr>
        <p:blipFill rotWithShape="1">
          <a:blip r:embed="rId2"/>
          <a:srcRect b="16529"/>
          <a:stretch/>
        </p:blipFill>
        <p:spPr>
          <a:xfrm>
            <a:off x="0" y="0"/>
            <a:ext cx="12154913" cy="4329113"/>
          </a:xfrm>
          <a:prstGeom prst="rect">
            <a:avLst/>
          </a:prstGeom>
        </p:spPr>
      </p:pic>
      <p:pic>
        <p:nvPicPr>
          <p:cNvPr id="9" name="Afbeelding 8"/>
          <p:cNvPicPr>
            <a:picLocks noChangeAspect="1"/>
          </p:cNvPicPr>
          <p:nvPr/>
        </p:nvPicPr>
        <p:blipFill>
          <a:blip r:embed="rId2"/>
          <a:stretch>
            <a:fillRect/>
          </a:stretch>
        </p:blipFill>
        <p:spPr>
          <a:xfrm>
            <a:off x="0" y="0"/>
            <a:ext cx="12154913" cy="5186363"/>
          </a:xfrm>
          <a:prstGeom prst="rect">
            <a:avLst/>
          </a:prstGeom>
        </p:spPr>
      </p:pic>
    </p:spTree>
    <p:extLst>
      <p:ext uri="{BB962C8B-B14F-4D97-AF65-F5344CB8AC3E}">
        <p14:creationId xmlns:p14="http://schemas.microsoft.com/office/powerpoint/2010/main" val="341068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4000"/>
          <a:stretch/>
        </p:blipFill>
        <p:spPr>
          <a:xfrm>
            <a:off x="0" y="-1"/>
            <a:ext cx="12199108" cy="400051"/>
          </a:xfrm>
          <a:prstGeom prst="rect">
            <a:avLst/>
          </a:prstGeom>
        </p:spPr>
      </p:pic>
      <p:pic>
        <p:nvPicPr>
          <p:cNvPr id="5" name="Afbeelding 4"/>
          <p:cNvPicPr>
            <a:picLocks noChangeAspect="1"/>
          </p:cNvPicPr>
          <p:nvPr/>
        </p:nvPicPr>
        <p:blipFill rotWithShape="1">
          <a:blip r:embed="rId2"/>
          <a:srcRect b="53143"/>
          <a:stretch/>
        </p:blipFill>
        <p:spPr>
          <a:xfrm>
            <a:off x="0" y="0"/>
            <a:ext cx="12199108" cy="1171576"/>
          </a:xfrm>
          <a:prstGeom prst="rect">
            <a:avLst/>
          </a:prstGeom>
        </p:spPr>
      </p:pic>
      <p:pic>
        <p:nvPicPr>
          <p:cNvPr id="6" name="Afbeelding 5"/>
          <p:cNvPicPr>
            <a:picLocks noChangeAspect="1"/>
          </p:cNvPicPr>
          <p:nvPr/>
        </p:nvPicPr>
        <p:blipFill>
          <a:blip r:embed="rId2"/>
          <a:stretch>
            <a:fillRect/>
          </a:stretch>
        </p:blipFill>
        <p:spPr>
          <a:xfrm>
            <a:off x="0" y="-1"/>
            <a:ext cx="12199108" cy="2500313"/>
          </a:xfrm>
          <a:prstGeom prst="rect">
            <a:avLst/>
          </a:prstGeom>
        </p:spPr>
      </p:pic>
    </p:spTree>
    <p:extLst>
      <p:ext uri="{BB962C8B-B14F-4D97-AF65-F5344CB8AC3E}">
        <p14:creationId xmlns:p14="http://schemas.microsoft.com/office/powerpoint/2010/main" val="401825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opdracht </a:t>
            </a:r>
            <a:r>
              <a:rPr lang="nl-NL" dirty="0" smtClean="0"/>
              <a:t>3.8 </a:t>
            </a:r>
            <a:r>
              <a:rPr lang="nl-NL" dirty="0" smtClean="0"/>
              <a:t>en </a:t>
            </a:r>
            <a:r>
              <a:rPr lang="nl-NL" dirty="0" smtClean="0"/>
              <a:t>3.9</a:t>
            </a:r>
            <a:endParaRPr lang="nl-NL" dirty="0"/>
          </a:p>
        </p:txBody>
      </p:sp>
      <p:sp>
        <p:nvSpPr>
          <p:cNvPr id="3" name="Tijdelijke aanduiding voor inhoud 2"/>
          <p:cNvSpPr>
            <a:spLocks noGrp="1"/>
          </p:cNvSpPr>
          <p:nvPr>
            <p:ph idx="1"/>
          </p:nvPr>
        </p:nvSpPr>
        <p:spPr/>
        <p:txBody>
          <a:bodyPr>
            <a:normAutofit/>
          </a:bodyPr>
          <a:lstStyle/>
          <a:p>
            <a:r>
              <a:rPr lang="nl-NL" sz="2500" dirty="0" smtClean="0"/>
              <a:t>Wederom 14 minuten de tijd, je mag overleggen.</a:t>
            </a:r>
            <a:endParaRPr lang="nl-NL" sz="2500" dirty="0"/>
          </a:p>
        </p:txBody>
      </p:sp>
      <p:sp>
        <p:nvSpPr>
          <p:cNvPr id="4" name="Ovaal 3"/>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2794716" y="3103807"/>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2794716" y="3103806"/>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2794716" y="3103804"/>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2794716" y="3103803"/>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2794716" y="3103802"/>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2794716" y="3103801"/>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2794716" y="3103799"/>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74001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51994"/>
          <a:stretch/>
        </p:blipFill>
        <p:spPr>
          <a:xfrm>
            <a:off x="0" y="-1"/>
            <a:ext cx="12192000" cy="24063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Afbeelding 4"/>
          <p:cNvPicPr>
            <a:picLocks noChangeAspect="1"/>
          </p:cNvPicPr>
          <p:nvPr/>
        </p:nvPicPr>
        <p:blipFill rotWithShape="1">
          <a:blip r:embed="rId2"/>
          <a:srcRect b="44553"/>
          <a:stretch/>
        </p:blipFill>
        <p:spPr>
          <a:xfrm>
            <a:off x="0" y="0"/>
            <a:ext cx="12192000" cy="27792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Afbeelding 5"/>
          <p:cNvPicPr>
            <a:picLocks noChangeAspect="1"/>
          </p:cNvPicPr>
          <p:nvPr/>
        </p:nvPicPr>
        <p:blipFill rotWithShape="1">
          <a:blip r:embed="rId2"/>
          <a:srcRect b="38073"/>
          <a:stretch/>
        </p:blipFill>
        <p:spPr>
          <a:xfrm>
            <a:off x="0" y="0"/>
            <a:ext cx="12192000" cy="31041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Afbeelding 6"/>
          <p:cNvPicPr>
            <a:picLocks noChangeAspect="1"/>
          </p:cNvPicPr>
          <p:nvPr/>
        </p:nvPicPr>
        <p:blipFill rotWithShape="1">
          <a:blip r:embed="rId2"/>
          <a:srcRect b="21511"/>
          <a:stretch/>
        </p:blipFill>
        <p:spPr>
          <a:xfrm>
            <a:off x="0" y="-1"/>
            <a:ext cx="12192000" cy="39343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Afbeelding 7"/>
          <p:cNvPicPr>
            <a:picLocks noChangeAspect="1"/>
          </p:cNvPicPr>
          <p:nvPr/>
        </p:nvPicPr>
        <p:blipFill rotWithShape="1">
          <a:blip r:embed="rId2"/>
          <a:srcRect b="13830"/>
          <a:stretch/>
        </p:blipFill>
        <p:spPr>
          <a:xfrm>
            <a:off x="0" y="0"/>
            <a:ext cx="12192000" cy="43193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Afbeelding 8"/>
          <p:cNvPicPr>
            <a:picLocks noChangeAspect="1"/>
          </p:cNvPicPr>
          <p:nvPr/>
        </p:nvPicPr>
        <p:blipFill>
          <a:blip r:embed="rId2"/>
          <a:stretch>
            <a:fillRect/>
          </a:stretch>
        </p:blipFill>
        <p:spPr>
          <a:xfrm>
            <a:off x="0" y="-1"/>
            <a:ext cx="12192000" cy="50125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6609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5798"/>
          <a:stretch/>
        </p:blipFill>
        <p:spPr>
          <a:xfrm>
            <a:off x="0" y="0"/>
            <a:ext cx="9408695" cy="288758"/>
          </a:xfrm>
          <a:prstGeom prst="rect">
            <a:avLst/>
          </a:prstGeom>
        </p:spPr>
      </p:pic>
      <p:pic>
        <p:nvPicPr>
          <p:cNvPr id="5" name="Afbeelding 4"/>
          <p:cNvPicPr>
            <a:picLocks noChangeAspect="1"/>
          </p:cNvPicPr>
          <p:nvPr/>
        </p:nvPicPr>
        <p:blipFill rotWithShape="1">
          <a:blip r:embed="rId2"/>
          <a:srcRect b="91246"/>
          <a:stretch/>
        </p:blipFill>
        <p:spPr>
          <a:xfrm>
            <a:off x="0" y="0"/>
            <a:ext cx="9408695" cy="601579"/>
          </a:xfrm>
          <a:prstGeom prst="rect">
            <a:avLst/>
          </a:prstGeom>
        </p:spPr>
      </p:pic>
      <p:pic>
        <p:nvPicPr>
          <p:cNvPr id="6" name="Afbeelding 5"/>
          <p:cNvPicPr>
            <a:picLocks noChangeAspect="1"/>
          </p:cNvPicPr>
          <p:nvPr/>
        </p:nvPicPr>
        <p:blipFill rotWithShape="1">
          <a:blip r:embed="rId2"/>
          <a:srcRect b="77414"/>
          <a:stretch/>
        </p:blipFill>
        <p:spPr>
          <a:xfrm>
            <a:off x="0" y="0"/>
            <a:ext cx="9408695" cy="1552074"/>
          </a:xfrm>
          <a:prstGeom prst="rect">
            <a:avLst/>
          </a:prstGeom>
        </p:spPr>
      </p:pic>
      <p:pic>
        <p:nvPicPr>
          <p:cNvPr id="7" name="Afbeelding 6"/>
          <p:cNvPicPr>
            <a:picLocks noChangeAspect="1"/>
          </p:cNvPicPr>
          <p:nvPr/>
        </p:nvPicPr>
        <p:blipFill rotWithShape="1">
          <a:blip r:embed="rId2"/>
          <a:srcRect r="38619" b="63233"/>
          <a:stretch/>
        </p:blipFill>
        <p:spPr>
          <a:xfrm>
            <a:off x="1" y="0"/>
            <a:ext cx="5775158" cy="2526632"/>
          </a:xfrm>
          <a:prstGeom prst="rect">
            <a:avLst/>
          </a:prstGeom>
        </p:spPr>
      </p:pic>
      <p:pic>
        <p:nvPicPr>
          <p:cNvPr id="9" name="Afbeelding 8"/>
          <p:cNvPicPr>
            <a:picLocks noChangeAspect="1"/>
          </p:cNvPicPr>
          <p:nvPr/>
        </p:nvPicPr>
        <p:blipFill rotWithShape="1">
          <a:blip r:embed="rId2"/>
          <a:srcRect r="-128" b="58330"/>
          <a:stretch/>
        </p:blipFill>
        <p:spPr>
          <a:xfrm>
            <a:off x="0" y="0"/>
            <a:ext cx="9420726" cy="2863516"/>
          </a:xfrm>
          <a:prstGeom prst="rect">
            <a:avLst/>
          </a:prstGeom>
        </p:spPr>
      </p:pic>
      <p:pic>
        <p:nvPicPr>
          <p:cNvPr id="10" name="Afbeelding 9"/>
          <p:cNvPicPr>
            <a:picLocks noChangeAspect="1"/>
          </p:cNvPicPr>
          <p:nvPr/>
        </p:nvPicPr>
        <p:blipFill rotWithShape="1">
          <a:blip r:embed="rId2"/>
          <a:srcRect b="48876"/>
          <a:stretch/>
        </p:blipFill>
        <p:spPr>
          <a:xfrm>
            <a:off x="0" y="0"/>
            <a:ext cx="9408695" cy="3513221"/>
          </a:xfrm>
          <a:prstGeom prst="rect">
            <a:avLst/>
          </a:prstGeom>
        </p:spPr>
      </p:pic>
      <p:pic>
        <p:nvPicPr>
          <p:cNvPr id="11" name="Afbeelding 10"/>
          <p:cNvPicPr>
            <a:picLocks noChangeAspect="1"/>
          </p:cNvPicPr>
          <p:nvPr/>
        </p:nvPicPr>
        <p:blipFill rotWithShape="1">
          <a:blip r:embed="rId2"/>
          <a:srcRect b="28741"/>
          <a:stretch/>
        </p:blipFill>
        <p:spPr>
          <a:xfrm>
            <a:off x="0" y="0"/>
            <a:ext cx="9408695" cy="4896853"/>
          </a:xfrm>
          <a:prstGeom prst="rect">
            <a:avLst/>
          </a:prstGeom>
        </p:spPr>
      </p:pic>
      <p:pic>
        <p:nvPicPr>
          <p:cNvPr id="12" name="Afbeelding 11"/>
          <p:cNvPicPr>
            <a:picLocks noChangeAspect="1"/>
          </p:cNvPicPr>
          <p:nvPr/>
        </p:nvPicPr>
        <p:blipFill rotWithShape="1">
          <a:blip r:embed="rId2"/>
          <a:srcRect b="21037"/>
          <a:stretch/>
        </p:blipFill>
        <p:spPr>
          <a:xfrm>
            <a:off x="0" y="0"/>
            <a:ext cx="9408695" cy="5426242"/>
          </a:xfrm>
          <a:prstGeom prst="rect">
            <a:avLst/>
          </a:prstGeom>
        </p:spPr>
      </p:pic>
      <p:pic>
        <p:nvPicPr>
          <p:cNvPr id="13" name="Afbeelding 12"/>
          <p:cNvPicPr>
            <a:picLocks noChangeAspect="1"/>
          </p:cNvPicPr>
          <p:nvPr/>
        </p:nvPicPr>
        <p:blipFill>
          <a:blip r:embed="rId2"/>
          <a:stretch>
            <a:fillRect/>
          </a:stretch>
        </p:blipFill>
        <p:spPr>
          <a:xfrm>
            <a:off x="0" y="0"/>
            <a:ext cx="9408695" cy="6871944"/>
          </a:xfrm>
          <a:prstGeom prst="rect">
            <a:avLst/>
          </a:prstGeom>
        </p:spPr>
      </p:pic>
    </p:spTree>
    <p:extLst>
      <p:ext uri="{BB962C8B-B14F-4D97-AF65-F5344CB8AC3E}">
        <p14:creationId xmlns:p14="http://schemas.microsoft.com/office/powerpoint/2010/main" val="418801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oefenopgave jong en oud.</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075445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3.10</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15 </a:t>
            </a:r>
            <a:r>
              <a:rPr lang="nl-NL" sz="2500" dirty="0" smtClean="0"/>
              <a:t>minuten de tijd</a:t>
            </a:r>
          </a:p>
          <a:p>
            <a:r>
              <a:rPr lang="nl-NL" sz="2500" dirty="0" smtClean="0"/>
              <a:t>De eerste 6 minuten zonder overleg.</a:t>
            </a:r>
          </a:p>
          <a:p>
            <a:r>
              <a:rPr lang="nl-NL" sz="2500" dirty="0" smtClean="0"/>
              <a:t>Eerder klaar, </a:t>
            </a:r>
            <a:r>
              <a:rPr lang="nl-NL" sz="2500" dirty="0" smtClean="0"/>
              <a:t>maak opgave 3.11</a:t>
            </a:r>
          </a:p>
          <a:p>
            <a:r>
              <a:rPr lang="nl-NL" sz="2500" dirty="0" smtClean="0"/>
              <a:t>We bespreken hem na in stapjes, dus om de 5 minuten bespreken we een gedeelte.</a:t>
            </a:r>
            <a:endParaRPr lang="nl-NL" sz="2500" dirty="0" smtClean="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1422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stretch>
            <a:fillRect/>
          </a:stretch>
        </p:blipFill>
        <p:spPr>
          <a:xfrm>
            <a:off x="-1" y="111125"/>
            <a:ext cx="9478851" cy="6883880"/>
          </a:xfrm>
          <a:prstGeom prst="rect">
            <a:avLst/>
          </a:prstGeom>
        </p:spPr>
      </p:pic>
    </p:spTree>
    <p:extLst>
      <p:ext uri="{BB962C8B-B14F-4D97-AF65-F5344CB8AC3E}">
        <p14:creationId xmlns:p14="http://schemas.microsoft.com/office/powerpoint/2010/main" val="1841927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5421297"/>
          </a:xfrm>
          <a:prstGeom prst="rect">
            <a:avLst/>
          </a:prstGeom>
        </p:spPr>
      </p:pic>
    </p:spTree>
    <p:extLst>
      <p:ext uri="{BB962C8B-B14F-4D97-AF65-F5344CB8AC3E}">
        <p14:creationId xmlns:p14="http://schemas.microsoft.com/office/powerpoint/2010/main" val="1760011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3.11</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a:t>
            </a:r>
            <a:r>
              <a:rPr lang="nl-NL" sz="2500" dirty="0" smtClean="0"/>
              <a:t>minuten de tijd</a:t>
            </a:r>
          </a:p>
          <a:p>
            <a:r>
              <a:rPr lang="nl-NL" sz="2500" dirty="0" smtClean="0"/>
              <a:t>De eerste </a:t>
            </a:r>
            <a:r>
              <a:rPr lang="nl-NL" sz="2500" dirty="0" smtClean="0"/>
              <a:t>4 </a:t>
            </a:r>
            <a:r>
              <a:rPr lang="nl-NL" sz="2500" dirty="0" smtClean="0"/>
              <a:t>minuten zonder overleg.</a:t>
            </a:r>
          </a:p>
          <a:p>
            <a:r>
              <a:rPr lang="nl-NL" sz="2500" dirty="0" smtClean="0"/>
              <a:t>Eerder klaar, </a:t>
            </a:r>
            <a:r>
              <a:rPr lang="nl-NL" sz="2500" dirty="0" smtClean="0"/>
              <a:t>maak opgave 3.14</a:t>
            </a:r>
            <a:endParaRPr lang="nl-NL" sz="2500" dirty="0" smtClean="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0062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45695"/>
            <a:ext cx="8596668" cy="1320800"/>
          </a:xfrm>
        </p:spPr>
        <p:txBody>
          <a:bodyPr/>
          <a:lstStyle/>
          <a:p>
            <a:r>
              <a:rPr lang="nl-NL" dirty="0" smtClean="0"/>
              <a:t>Planner </a:t>
            </a:r>
            <a:r>
              <a:rPr lang="nl-NL" dirty="0" smtClean="0"/>
              <a:t>aankomende 3 lessen. </a:t>
            </a:r>
            <a:endParaRPr lang="nl-NL" dirty="0"/>
          </a:p>
        </p:txBody>
      </p:sp>
      <p:sp>
        <p:nvSpPr>
          <p:cNvPr id="3" name="Tijdelijke aanduiding voor inhoud 2"/>
          <p:cNvSpPr>
            <a:spLocks noGrp="1"/>
          </p:cNvSpPr>
          <p:nvPr>
            <p:ph idx="1"/>
          </p:nvPr>
        </p:nvSpPr>
        <p:spPr/>
        <p:txBody>
          <a:bodyPr>
            <a:normAutofit/>
          </a:bodyPr>
          <a:lstStyle/>
          <a:p>
            <a:r>
              <a:rPr lang="nl-NL" sz="2600" dirty="0" smtClean="0"/>
              <a:t>Les 1: afmaken H3 belastingen.</a:t>
            </a:r>
          </a:p>
          <a:p>
            <a:r>
              <a:rPr lang="nl-NL" sz="2600" dirty="0" smtClean="0"/>
              <a:t>Les 2: oefenopgave jong en oud.</a:t>
            </a:r>
          </a:p>
          <a:p>
            <a:r>
              <a:rPr lang="nl-NL" sz="2600" dirty="0" smtClean="0"/>
              <a:t>Les 3: herhaling theorie vervoer + jong en oud.</a:t>
            </a:r>
            <a:endParaRPr lang="nl-NL" sz="2600" dirty="0" smtClean="0"/>
          </a:p>
          <a:p>
            <a:endParaRPr lang="nl-NL" sz="2600" dirty="0" smtClean="0"/>
          </a:p>
          <a:p>
            <a:endParaRPr lang="nl-NL" sz="2600" dirty="0"/>
          </a:p>
        </p:txBody>
      </p:sp>
    </p:spTree>
    <p:extLst>
      <p:ext uri="{BB962C8B-B14F-4D97-AF65-F5344CB8AC3E}">
        <p14:creationId xmlns:p14="http://schemas.microsoft.com/office/powerpoint/2010/main" val="50502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7493"/>
          <a:stretch/>
        </p:blipFill>
        <p:spPr>
          <a:xfrm>
            <a:off x="0" y="1"/>
            <a:ext cx="12192000" cy="866274"/>
          </a:xfrm>
          <a:prstGeom prst="rect">
            <a:avLst/>
          </a:prstGeom>
        </p:spPr>
      </p:pic>
      <p:pic>
        <p:nvPicPr>
          <p:cNvPr id="5" name="Afbeelding 4"/>
          <p:cNvPicPr>
            <a:picLocks noChangeAspect="1"/>
          </p:cNvPicPr>
          <p:nvPr/>
        </p:nvPicPr>
        <p:blipFill rotWithShape="1">
          <a:blip r:embed="rId2"/>
          <a:srcRect b="68427"/>
          <a:stretch/>
        </p:blipFill>
        <p:spPr>
          <a:xfrm>
            <a:off x="0" y="0"/>
            <a:ext cx="12192000" cy="1215189"/>
          </a:xfrm>
          <a:prstGeom prst="rect">
            <a:avLst/>
          </a:prstGeom>
        </p:spPr>
      </p:pic>
      <p:pic>
        <p:nvPicPr>
          <p:cNvPr id="6" name="Afbeelding 5"/>
          <p:cNvPicPr>
            <a:picLocks noChangeAspect="1"/>
          </p:cNvPicPr>
          <p:nvPr/>
        </p:nvPicPr>
        <p:blipFill rotWithShape="1">
          <a:blip r:embed="rId2"/>
          <a:srcRect b="58736"/>
          <a:stretch/>
        </p:blipFill>
        <p:spPr>
          <a:xfrm>
            <a:off x="0" y="1"/>
            <a:ext cx="12192000" cy="1588168"/>
          </a:xfrm>
          <a:prstGeom prst="rect">
            <a:avLst/>
          </a:prstGeom>
        </p:spPr>
      </p:pic>
      <p:pic>
        <p:nvPicPr>
          <p:cNvPr id="7" name="Afbeelding 6"/>
          <p:cNvPicPr>
            <a:picLocks noChangeAspect="1"/>
          </p:cNvPicPr>
          <p:nvPr/>
        </p:nvPicPr>
        <p:blipFill rotWithShape="1">
          <a:blip r:embed="rId2"/>
          <a:srcRect b="27164"/>
          <a:stretch/>
        </p:blipFill>
        <p:spPr>
          <a:xfrm>
            <a:off x="0" y="1"/>
            <a:ext cx="12192000" cy="2803358"/>
          </a:xfrm>
          <a:prstGeom prst="rect">
            <a:avLst/>
          </a:prstGeom>
        </p:spPr>
      </p:pic>
      <p:pic>
        <p:nvPicPr>
          <p:cNvPr id="8" name="Afbeelding 7"/>
          <p:cNvPicPr>
            <a:picLocks noChangeAspect="1"/>
          </p:cNvPicPr>
          <p:nvPr/>
        </p:nvPicPr>
        <p:blipFill>
          <a:blip r:embed="rId2"/>
          <a:stretch>
            <a:fillRect/>
          </a:stretch>
        </p:blipFill>
        <p:spPr>
          <a:xfrm>
            <a:off x="0" y="0"/>
            <a:ext cx="12192000" cy="3848847"/>
          </a:xfrm>
          <a:prstGeom prst="rect">
            <a:avLst/>
          </a:prstGeom>
        </p:spPr>
      </p:pic>
    </p:spTree>
    <p:extLst>
      <p:ext uri="{BB962C8B-B14F-4D97-AF65-F5344CB8AC3E}">
        <p14:creationId xmlns:p14="http://schemas.microsoft.com/office/powerpoint/2010/main" val="385904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3.14</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a:t>
            </a:r>
            <a:r>
              <a:rPr lang="nl-NL" sz="2500" dirty="0" smtClean="0"/>
              <a:t>minuten de tijd</a:t>
            </a:r>
          </a:p>
          <a:p>
            <a:r>
              <a:rPr lang="nl-NL" sz="2500" dirty="0" smtClean="0"/>
              <a:t>De eerste </a:t>
            </a:r>
            <a:r>
              <a:rPr lang="nl-NL" sz="2500" dirty="0" smtClean="0"/>
              <a:t>4 </a:t>
            </a:r>
            <a:r>
              <a:rPr lang="nl-NL" sz="2500" dirty="0" smtClean="0"/>
              <a:t>minuten zonder overleg.</a:t>
            </a:r>
          </a:p>
          <a:p>
            <a:r>
              <a:rPr lang="nl-NL" sz="2500" dirty="0" smtClean="0"/>
              <a:t>Eerder klaar, </a:t>
            </a:r>
            <a:r>
              <a:rPr lang="nl-NL" sz="2500" dirty="0" smtClean="0"/>
              <a:t>goed gewerkt!</a:t>
            </a:r>
            <a:endParaRPr lang="nl-NL" sz="2500" dirty="0" smtClean="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6669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heel(1)">
                                      <p:cBhvr>
                                        <p:cTn id="47" dur="59000"/>
                                        <p:tgtEl>
                                          <p:spTgt spid="19"/>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heel(1)">
                                      <p:cBhvr>
                                        <p:cTn id="51"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806"/>
          <a:stretch/>
        </p:blipFill>
        <p:spPr>
          <a:xfrm>
            <a:off x="0" y="0"/>
            <a:ext cx="12192000" cy="1082842"/>
          </a:xfrm>
          <a:prstGeom prst="rect">
            <a:avLst/>
          </a:prstGeom>
        </p:spPr>
      </p:pic>
      <p:pic>
        <p:nvPicPr>
          <p:cNvPr id="5" name="Afbeelding 4"/>
          <p:cNvPicPr>
            <a:picLocks noChangeAspect="1"/>
          </p:cNvPicPr>
          <p:nvPr/>
        </p:nvPicPr>
        <p:blipFill rotWithShape="1">
          <a:blip r:embed="rId2"/>
          <a:srcRect b="65877"/>
          <a:stretch/>
        </p:blipFill>
        <p:spPr>
          <a:xfrm>
            <a:off x="0" y="0"/>
            <a:ext cx="12192000" cy="1925053"/>
          </a:xfrm>
          <a:prstGeom prst="rect">
            <a:avLst/>
          </a:prstGeom>
        </p:spPr>
      </p:pic>
      <p:pic>
        <p:nvPicPr>
          <p:cNvPr id="6" name="Afbeelding 5"/>
          <p:cNvPicPr>
            <a:picLocks noChangeAspect="1"/>
          </p:cNvPicPr>
          <p:nvPr/>
        </p:nvPicPr>
        <p:blipFill rotWithShape="1">
          <a:blip r:embed="rId2"/>
          <a:srcRect r="21842" b="26635"/>
          <a:stretch/>
        </p:blipFill>
        <p:spPr>
          <a:xfrm>
            <a:off x="0" y="0"/>
            <a:ext cx="9529011" cy="4138863"/>
          </a:xfrm>
          <a:prstGeom prst="rect">
            <a:avLst/>
          </a:prstGeom>
        </p:spPr>
      </p:pic>
      <p:pic>
        <p:nvPicPr>
          <p:cNvPr id="7" name="Afbeelding 6"/>
          <p:cNvPicPr>
            <a:picLocks noChangeAspect="1"/>
          </p:cNvPicPr>
          <p:nvPr/>
        </p:nvPicPr>
        <p:blipFill rotWithShape="1">
          <a:blip r:embed="rId2"/>
          <a:srcRect r="132" b="18957"/>
          <a:stretch/>
        </p:blipFill>
        <p:spPr>
          <a:xfrm>
            <a:off x="0" y="0"/>
            <a:ext cx="12175958" cy="4572000"/>
          </a:xfrm>
          <a:prstGeom prst="rect">
            <a:avLst/>
          </a:prstGeom>
        </p:spPr>
      </p:pic>
      <p:pic>
        <p:nvPicPr>
          <p:cNvPr id="8" name="Afbeelding 7"/>
          <p:cNvPicPr>
            <a:picLocks noChangeAspect="1"/>
          </p:cNvPicPr>
          <p:nvPr/>
        </p:nvPicPr>
        <p:blipFill>
          <a:blip r:embed="rId2"/>
          <a:stretch>
            <a:fillRect/>
          </a:stretch>
        </p:blipFill>
        <p:spPr>
          <a:xfrm>
            <a:off x="0" y="0"/>
            <a:ext cx="12192000" cy="5641474"/>
          </a:xfrm>
          <a:prstGeom prst="rect">
            <a:avLst/>
          </a:prstGeom>
        </p:spPr>
      </p:pic>
    </p:spTree>
    <p:extLst>
      <p:ext uri="{BB962C8B-B14F-4D97-AF65-F5344CB8AC3E}">
        <p14:creationId xmlns:p14="http://schemas.microsoft.com/office/powerpoint/2010/main" val="382553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88749"/>
          <a:stretch/>
        </p:blipFill>
        <p:spPr>
          <a:xfrm>
            <a:off x="0" y="0"/>
            <a:ext cx="12192000" cy="385011"/>
          </a:xfrm>
          <a:prstGeom prst="rect">
            <a:avLst/>
          </a:prstGeom>
        </p:spPr>
      </p:pic>
      <p:pic>
        <p:nvPicPr>
          <p:cNvPr id="5" name="Afbeelding 4"/>
          <p:cNvPicPr>
            <a:picLocks noChangeAspect="1"/>
          </p:cNvPicPr>
          <p:nvPr/>
        </p:nvPicPr>
        <p:blipFill rotWithShape="1">
          <a:blip r:embed="rId2"/>
          <a:srcRect b="78201"/>
          <a:stretch/>
        </p:blipFill>
        <p:spPr>
          <a:xfrm>
            <a:off x="0" y="0"/>
            <a:ext cx="12192000" cy="745958"/>
          </a:xfrm>
          <a:prstGeom prst="rect">
            <a:avLst/>
          </a:prstGeom>
        </p:spPr>
      </p:pic>
      <p:pic>
        <p:nvPicPr>
          <p:cNvPr id="6" name="Afbeelding 5"/>
          <p:cNvPicPr>
            <a:picLocks noChangeAspect="1"/>
          </p:cNvPicPr>
          <p:nvPr/>
        </p:nvPicPr>
        <p:blipFill rotWithShape="1">
          <a:blip r:embed="rId2"/>
          <a:srcRect b="55698"/>
          <a:stretch/>
        </p:blipFill>
        <p:spPr>
          <a:xfrm>
            <a:off x="0" y="0"/>
            <a:ext cx="12192000" cy="1515979"/>
          </a:xfrm>
          <a:prstGeom prst="rect">
            <a:avLst/>
          </a:prstGeom>
        </p:spPr>
      </p:pic>
      <p:pic>
        <p:nvPicPr>
          <p:cNvPr id="7" name="Afbeelding 6"/>
          <p:cNvPicPr>
            <a:picLocks noChangeAspect="1"/>
          </p:cNvPicPr>
          <p:nvPr/>
        </p:nvPicPr>
        <p:blipFill rotWithShape="1">
          <a:blip r:embed="rId2"/>
          <a:srcRect b="36008"/>
          <a:stretch/>
        </p:blipFill>
        <p:spPr>
          <a:xfrm>
            <a:off x="0" y="0"/>
            <a:ext cx="12192000" cy="2189747"/>
          </a:xfrm>
          <a:prstGeom prst="rect">
            <a:avLst/>
          </a:prstGeom>
        </p:spPr>
      </p:pic>
      <p:pic>
        <p:nvPicPr>
          <p:cNvPr id="8" name="Afbeelding 7"/>
          <p:cNvPicPr>
            <a:picLocks noChangeAspect="1"/>
          </p:cNvPicPr>
          <p:nvPr/>
        </p:nvPicPr>
        <p:blipFill>
          <a:blip r:embed="rId2"/>
          <a:stretch>
            <a:fillRect/>
          </a:stretch>
        </p:blipFill>
        <p:spPr>
          <a:xfrm>
            <a:off x="0" y="0"/>
            <a:ext cx="12192000" cy="3421918"/>
          </a:xfrm>
          <a:prstGeom prst="rect">
            <a:avLst/>
          </a:prstGeom>
        </p:spPr>
      </p:pic>
    </p:spTree>
    <p:extLst>
      <p:ext uri="{BB962C8B-B14F-4D97-AF65-F5344CB8AC3E}">
        <p14:creationId xmlns:p14="http://schemas.microsoft.com/office/powerpoint/2010/main" val="102483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Herhaling theorie.</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4612765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4.2 de vraag naar vliegreizen.</a:t>
            </a:r>
            <a:endParaRPr lang="nl-NL" dirty="0"/>
          </a:p>
        </p:txBody>
      </p:sp>
      <p:sp>
        <p:nvSpPr>
          <p:cNvPr id="3" name="Tijdelijke aanduiding voor inhoud 2"/>
          <p:cNvSpPr>
            <a:spLocks noGrp="1"/>
          </p:cNvSpPr>
          <p:nvPr>
            <p:ph idx="1"/>
          </p:nvPr>
        </p:nvSpPr>
        <p:spPr/>
        <p:txBody>
          <a:bodyPr>
            <a:normAutofit/>
          </a:bodyPr>
          <a:lstStyle/>
          <a:p>
            <a:r>
              <a:rPr lang="nl-NL" sz="2500" dirty="0" smtClean="0"/>
              <a:t>Hoeveel mensen er vliegen is afhankelijk van hoeveel mensen willen vliegen (de vraag) en hoeveel vliegreizen er worden aangeboden (het aanbod). We beginnen met te kijken wat allemaal de vraag naar vliegreizen beïnvloed.</a:t>
            </a:r>
            <a:endParaRPr lang="nl-NL" sz="2500" dirty="0"/>
          </a:p>
        </p:txBody>
      </p:sp>
    </p:spTree>
    <p:extLst>
      <p:ext uri="{BB962C8B-B14F-4D97-AF65-F5344CB8AC3E}">
        <p14:creationId xmlns:p14="http://schemas.microsoft.com/office/powerpoint/2010/main" val="8400968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10311063" cy="1930400"/>
          </a:xfrm>
        </p:spPr>
        <p:txBody>
          <a:bodyPr>
            <a:normAutofit/>
          </a:bodyPr>
          <a:lstStyle/>
          <a:p>
            <a:r>
              <a:rPr lang="nl-NL" dirty="0" smtClean="0"/>
              <a:t>Op bladzijde 30 staat een opsomming van zaken die de vraag naar vliegreizen beïnvloeden</a:t>
            </a:r>
            <a:endParaRPr lang="nl-NL" dirty="0"/>
          </a:p>
        </p:txBody>
      </p:sp>
      <p:sp>
        <p:nvSpPr>
          <p:cNvPr id="3" name="Tijdelijke aanduiding voor inhoud 2"/>
          <p:cNvSpPr>
            <a:spLocks noGrp="1"/>
          </p:cNvSpPr>
          <p:nvPr>
            <p:ph idx="1"/>
          </p:nvPr>
        </p:nvSpPr>
        <p:spPr>
          <a:xfrm>
            <a:off x="192506" y="962527"/>
            <a:ext cx="9926052" cy="5078836"/>
          </a:xfrm>
        </p:spPr>
        <p:txBody>
          <a:bodyPr>
            <a:noAutofit/>
          </a:bodyPr>
          <a:lstStyle/>
          <a:p>
            <a:r>
              <a:rPr lang="nl-NL" sz="2500" dirty="0" smtClean="0"/>
              <a:t>Prijs</a:t>
            </a:r>
          </a:p>
          <a:p>
            <a:r>
              <a:rPr lang="nl-NL" sz="2500" dirty="0" smtClean="0"/>
              <a:t>Stand van de economie, Inkomen</a:t>
            </a:r>
          </a:p>
          <a:p>
            <a:r>
              <a:rPr lang="nl-NL" sz="2500" dirty="0" smtClean="0"/>
              <a:t>Globalisering</a:t>
            </a:r>
          </a:p>
          <a:p>
            <a:r>
              <a:rPr lang="nl-NL" sz="2500" dirty="0" smtClean="0"/>
              <a:t>Bevolkingsomvang</a:t>
            </a:r>
          </a:p>
          <a:p>
            <a:r>
              <a:rPr lang="nl-NL" sz="2500" dirty="0" smtClean="0"/>
              <a:t>Behoefte</a:t>
            </a:r>
          </a:p>
          <a:p>
            <a:r>
              <a:rPr lang="nl-NL" sz="2500" dirty="0" smtClean="0"/>
              <a:t>Prijzen van andere vervoersmiddelen. </a:t>
            </a:r>
            <a:endParaRPr lang="nl-NL" sz="2500" dirty="0">
              <a:sym typeface="Wingdings" panose="05000000000000000000" pitchFamily="2" charset="2"/>
            </a:endParaRPr>
          </a:p>
          <a:p>
            <a:r>
              <a:rPr lang="nl-NL" sz="2500" dirty="0" smtClean="0">
                <a:sym typeface="Wingdings" panose="05000000000000000000" pitchFamily="2" charset="2"/>
              </a:rPr>
              <a:t>Noemen we: substitutie goederen. </a:t>
            </a:r>
          </a:p>
          <a:p>
            <a:r>
              <a:rPr lang="nl-NL" sz="2500" dirty="0" smtClean="0">
                <a:sym typeface="Wingdings" panose="05000000000000000000" pitchFamily="2" charset="2"/>
              </a:rPr>
              <a:t>(prijs van substitutiegoed stijgt  vraag naar je goed neemt toe)</a:t>
            </a:r>
            <a:endParaRPr lang="nl-NL" sz="2500" dirty="0" smtClean="0"/>
          </a:p>
          <a:p>
            <a:r>
              <a:rPr lang="nl-NL" sz="2500" dirty="0" smtClean="0"/>
              <a:t>Prijzen van aanvullende goederen.</a:t>
            </a:r>
          </a:p>
          <a:p>
            <a:r>
              <a:rPr lang="nl-NL" sz="2500" dirty="0" smtClean="0"/>
              <a:t>Noemen we complementaire goederen. </a:t>
            </a:r>
          </a:p>
          <a:p>
            <a:r>
              <a:rPr lang="nl-NL" sz="2500" dirty="0" smtClean="0"/>
              <a:t>(prijs van complementair goed stijgt </a:t>
            </a:r>
            <a:r>
              <a:rPr lang="nl-NL" sz="2500" dirty="0" smtClean="0">
                <a:sym typeface="Wingdings" panose="05000000000000000000" pitchFamily="2" charset="2"/>
              </a:rPr>
              <a:t> vraag naar je goed neemt af)</a:t>
            </a:r>
            <a:endParaRPr lang="nl-NL" sz="2500" dirty="0" smtClean="0"/>
          </a:p>
          <a:p>
            <a:endParaRPr lang="nl-NL" sz="2500" b="1" dirty="0"/>
          </a:p>
        </p:txBody>
      </p:sp>
    </p:spTree>
    <p:extLst>
      <p:ext uri="{BB962C8B-B14F-4D97-AF65-F5344CB8AC3E}">
        <p14:creationId xmlns:p14="http://schemas.microsoft.com/office/powerpoint/2010/main" val="62810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consumentensurplus.</a:t>
            </a:r>
            <a:endParaRPr lang="nl-NL" dirty="0"/>
          </a:p>
        </p:txBody>
      </p:sp>
      <p:sp>
        <p:nvSpPr>
          <p:cNvPr id="3" name="Tijdelijke aanduiding voor inhoud 2"/>
          <p:cNvSpPr>
            <a:spLocks noGrp="1"/>
          </p:cNvSpPr>
          <p:nvPr>
            <p:ph idx="1"/>
          </p:nvPr>
        </p:nvSpPr>
        <p:spPr>
          <a:xfrm>
            <a:off x="445168" y="1263317"/>
            <a:ext cx="8828834" cy="4778046"/>
          </a:xfrm>
        </p:spPr>
        <p:txBody>
          <a:bodyPr>
            <a:noAutofit/>
          </a:bodyPr>
          <a:lstStyle/>
          <a:p>
            <a:r>
              <a:rPr lang="nl-NL" sz="2500" dirty="0" smtClean="0"/>
              <a:t>Niet iedereen is bereid even veel voor producten te betalen.</a:t>
            </a:r>
          </a:p>
          <a:p>
            <a:r>
              <a:rPr lang="nl-NL" sz="2500" dirty="0" smtClean="0"/>
              <a:t>Ka wei is bereidt 10 euro te betalen voor een product</a:t>
            </a:r>
          </a:p>
          <a:p>
            <a:r>
              <a:rPr lang="nl-NL" sz="2500" dirty="0" smtClean="0"/>
              <a:t>Pien is bereid  15 euro te betalen.</a:t>
            </a:r>
          </a:p>
          <a:p>
            <a:r>
              <a:rPr lang="nl-NL" sz="2500" dirty="0" smtClean="0"/>
              <a:t>Stel dat het product voor 10 euro wordt verkocht.</a:t>
            </a:r>
          </a:p>
          <a:p>
            <a:r>
              <a:rPr lang="nl-NL" sz="2500" dirty="0" smtClean="0"/>
              <a:t>dan moet zowel Ka wei als Pien 10 euro betalen.</a:t>
            </a:r>
          </a:p>
          <a:p>
            <a:r>
              <a:rPr lang="nl-NL" sz="2500" dirty="0" smtClean="0"/>
              <a:t>Pien heeft dus eigenlijk 5 euro minder betaald dan dat zij bereidt was te betalen.</a:t>
            </a:r>
          </a:p>
          <a:p>
            <a:r>
              <a:rPr lang="nl-NL" sz="2500" dirty="0" smtClean="0"/>
              <a:t>Dit noemen we het </a:t>
            </a:r>
            <a:r>
              <a:rPr lang="nl-NL" sz="2500" b="1" dirty="0" smtClean="0"/>
              <a:t>consumentensurplus</a:t>
            </a:r>
            <a:r>
              <a:rPr lang="nl-NL" sz="2500" dirty="0" smtClean="0"/>
              <a:t>: het verschil tussen de prijs en je betalingsbereidheid.</a:t>
            </a:r>
          </a:p>
          <a:p>
            <a:endParaRPr lang="nl-NL" sz="2500" dirty="0"/>
          </a:p>
        </p:txBody>
      </p:sp>
    </p:spTree>
    <p:extLst>
      <p:ext uri="{BB962C8B-B14F-4D97-AF65-F5344CB8AC3E}">
        <p14:creationId xmlns:p14="http://schemas.microsoft.com/office/powerpoint/2010/main" val="198766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individueel naar collectief.</a:t>
            </a:r>
            <a:endParaRPr lang="nl-NL" dirty="0"/>
          </a:p>
        </p:txBody>
      </p:sp>
      <p:sp>
        <p:nvSpPr>
          <p:cNvPr id="3" name="Tijdelijke aanduiding voor inhoud 2"/>
          <p:cNvSpPr>
            <a:spLocks noGrp="1"/>
          </p:cNvSpPr>
          <p:nvPr>
            <p:ph idx="1"/>
          </p:nvPr>
        </p:nvSpPr>
        <p:spPr>
          <a:xfrm>
            <a:off x="677334" y="1528011"/>
            <a:ext cx="8596668" cy="4513351"/>
          </a:xfrm>
        </p:spPr>
        <p:txBody>
          <a:bodyPr>
            <a:noAutofit/>
          </a:bodyPr>
          <a:lstStyle/>
          <a:p>
            <a:r>
              <a:rPr lang="nl-NL" sz="2500" dirty="0" smtClean="0"/>
              <a:t>We hebben zojuist vooral naar individuen gekeken, nu gaan we kijken naar hele groepen mensen.</a:t>
            </a:r>
          </a:p>
          <a:p>
            <a:r>
              <a:rPr lang="nl-NL" sz="2500" dirty="0" smtClean="0"/>
              <a:t>Individueel consumentensurplus was van 1 persoon</a:t>
            </a:r>
          </a:p>
          <a:p>
            <a:r>
              <a:rPr lang="nl-NL" sz="2500" dirty="0" smtClean="0"/>
              <a:t>Collectief is van een groep.</a:t>
            </a:r>
          </a:p>
          <a:p>
            <a:r>
              <a:rPr lang="nl-NL" sz="2500" dirty="0" smtClean="0"/>
              <a:t>Individueel was het verschil tussen de prijs en betalingsbereidheid van 1 persoon</a:t>
            </a:r>
          </a:p>
          <a:p>
            <a:r>
              <a:rPr lang="nl-NL" sz="2500" dirty="0" smtClean="0"/>
              <a:t>Collectief is verschil tussen de prijs en betalingsbereidheid van de groep.</a:t>
            </a:r>
          </a:p>
          <a:p>
            <a:r>
              <a:rPr lang="nl-NL" sz="2500" dirty="0" smtClean="0"/>
              <a:t>Wat geeft de betalingsbereidheid van de groep weer?</a:t>
            </a:r>
          </a:p>
          <a:p>
            <a:r>
              <a:rPr lang="nl-NL" sz="2500" dirty="0" smtClean="0"/>
              <a:t>Een </a:t>
            </a:r>
            <a:r>
              <a:rPr lang="nl-NL" sz="2500" dirty="0" err="1" smtClean="0"/>
              <a:t>Qv</a:t>
            </a:r>
            <a:r>
              <a:rPr lang="nl-NL" sz="2500" dirty="0" smtClean="0"/>
              <a:t> = vraagfunctie.</a:t>
            </a:r>
          </a:p>
          <a:p>
            <a:endParaRPr lang="nl-NL" sz="2500" dirty="0" smtClean="0"/>
          </a:p>
          <a:p>
            <a:endParaRPr lang="nl-NL" sz="2500" dirty="0"/>
          </a:p>
        </p:txBody>
      </p:sp>
    </p:spTree>
    <p:extLst>
      <p:ext uri="{BB962C8B-B14F-4D97-AF65-F5344CB8AC3E}">
        <p14:creationId xmlns:p14="http://schemas.microsoft.com/office/powerpoint/2010/main" val="354092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tekenen we een vraagfunctie?</a:t>
            </a:r>
            <a:endParaRPr lang="nl-NL" dirty="0"/>
          </a:p>
        </p:txBody>
      </p:sp>
      <p:sp>
        <p:nvSpPr>
          <p:cNvPr id="3" name="Tijdelijke aanduiding voor inhoud 2"/>
          <p:cNvSpPr>
            <a:spLocks noGrp="1"/>
          </p:cNvSpPr>
          <p:nvPr>
            <p:ph idx="1"/>
          </p:nvPr>
        </p:nvSpPr>
        <p:spPr/>
        <p:txBody>
          <a:bodyPr>
            <a:normAutofit/>
          </a:bodyPr>
          <a:lstStyle/>
          <a:p>
            <a:r>
              <a:rPr lang="nl-NL" sz="2500" dirty="0" smtClean="0"/>
              <a:t>We vullen een aantal punten in op de grafiek.</a:t>
            </a:r>
          </a:p>
          <a:p>
            <a:r>
              <a:rPr lang="nl-NL" sz="2500" dirty="0" smtClean="0"/>
              <a:t>Je vult de prijs in, kijkt welke hoeveelheid erbij hoort wat een prijs/hoeveelheid combinatie creëert in je grafiek.</a:t>
            </a:r>
          </a:p>
          <a:p>
            <a:endParaRPr lang="nl-NL" sz="2500" dirty="0"/>
          </a:p>
        </p:txBody>
      </p:sp>
    </p:spTree>
    <p:extLst>
      <p:ext uri="{BB962C8B-B14F-4D97-AF65-F5344CB8AC3E}">
        <p14:creationId xmlns:p14="http://schemas.microsoft.com/office/powerpoint/2010/main" val="1930091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Open bladzijde 18</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3963779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61747" y="7939"/>
            <a:ext cx="4692315" cy="6033423"/>
          </a:xfrm>
        </p:spPr>
        <p:txBody>
          <a:bodyPr>
            <a:noAutofit/>
          </a:bodyPr>
          <a:lstStyle/>
          <a:p>
            <a:r>
              <a:rPr lang="nl-NL" sz="2300" b="1" dirty="0" smtClean="0"/>
              <a:t>We hebben de </a:t>
            </a:r>
            <a:r>
              <a:rPr lang="nl-NL" sz="2300" b="1" dirty="0" err="1" smtClean="0"/>
              <a:t>Qv</a:t>
            </a:r>
            <a:r>
              <a:rPr lang="nl-NL" sz="2300" b="1" dirty="0" smtClean="0"/>
              <a:t> = -P + 350.</a:t>
            </a:r>
          </a:p>
          <a:p>
            <a:r>
              <a:rPr lang="nl-NL" sz="2300" b="1" dirty="0" smtClean="0"/>
              <a:t>Deze lijn gaan we tekenen.</a:t>
            </a:r>
          </a:p>
          <a:p>
            <a:r>
              <a:rPr lang="nl-NL" sz="2300" b="1" dirty="0" smtClean="0"/>
              <a:t>We kiezen een aantal punten</a:t>
            </a:r>
          </a:p>
          <a:p>
            <a:r>
              <a:rPr lang="nl-NL" sz="2300" b="1" dirty="0" smtClean="0"/>
              <a:t>Bijvoorbeeld de prijs van 0.</a:t>
            </a:r>
          </a:p>
          <a:p>
            <a:r>
              <a:rPr lang="nl-NL" sz="2300" b="1" dirty="0" smtClean="0"/>
              <a:t>Daarbij hoort de hoeveelheid van</a:t>
            </a:r>
          </a:p>
          <a:p>
            <a:r>
              <a:rPr lang="nl-NL" sz="2300" b="1" dirty="0" smtClean="0"/>
              <a:t>-0 + 350 = 350</a:t>
            </a:r>
          </a:p>
          <a:p>
            <a:r>
              <a:rPr lang="nl-NL" sz="2300" b="1" dirty="0" err="1" smtClean="0"/>
              <a:t>Bijvboorbeeld</a:t>
            </a:r>
            <a:r>
              <a:rPr lang="nl-NL" sz="2300" b="1" dirty="0" smtClean="0"/>
              <a:t> een prijs van 100</a:t>
            </a:r>
          </a:p>
          <a:p>
            <a:r>
              <a:rPr lang="nl-NL" sz="2300" b="1" dirty="0" smtClean="0"/>
              <a:t>-100 + 350 = 250.</a:t>
            </a:r>
          </a:p>
          <a:p>
            <a:r>
              <a:rPr lang="nl-NL" sz="2300" b="1" dirty="0" smtClean="0"/>
              <a:t>2 punten kunnen we een lijn tekenen.</a:t>
            </a:r>
          </a:p>
          <a:p>
            <a:endParaRPr lang="nl-NL" sz="2300" b="1" dirty="0"/>
          </a:p>
        </p:txBody>
      </p:sp>
      <p:pic>
        <p:nvPicPr>
          <p:cNvPr id="5" name="Afbeelding 4"/>
          <p:cNvPicPr>
            <a:picLocks noChangeAspect="1"/>
          </p:cNvPicPr>
          <p:nvPr/>
        </p:nvPicPr>
        <p:blipFill>
          <a:blip r:embed="rId2"/>
          <a:stretch>
            <a:fillRect/>
          </a:stretch>
        </p:blipFill>
        <p:spPr>
          <a:xfrm>
            <a:off x="0" y="7939"/>
            <a:ext cx="6761747" cy="6868112"/>
          </a:xfrm>
          <a:prstGeom prst="rect">
            <a:avLst/>
          </a:prstGeom>
        </p:spPr>
      </p:pic>
      <p:sp>
        <p:nvSpPr>
          <p:cNvPr id="6" name="PIJL-RECHTS 5"/>
          <p:cNvSpPr/>
          <p:nvPr/>
        </p:nvSpPr>
        <p:spPr>
          <a:xfrm>
            <a:off x="324854" y="5931568"/>
            <a:ext cx="324852" cy="385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7" name="PIJL-OMHOOG 6"/>
          <p:cNvSpPr/>
          <p:nvPr/>
        </p:nvSpPr>
        <p:spPr>
          <a:xfrm>
            <a:off x="4596063" y="6316579"/>
            <a:ext cx="469232" cy="28875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PIJL-RECHTS 7"/>
          <p:cNvSpPr/>
          <p:nvPr/>
        </p:nvSpPr>
        <p:spPr>
          <a:xfrm>
            <a:off x="60161" y="4796589"/>
            <a:ext cx="324852" cy="385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9" name="PIJL-OMHOOG 8"/>
          <p:cNvSpPr/>
          <p:nvPr/>
        </p:nvSpPr>
        <p:spPr>
          <a:xfrm>
            <a:off x="3471111" y="5037221"/>
            <a:ext cx="415089" cy="28875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11" name="Rechte verbindingslijn 10"/>
          <p:cNvCxnSpPr/>
          <p:nvPr/>
        </p:nvCxnSpPr>
        <p:spPr>
          <a:xfrm flipH="1" flipV="1">
            <a:off x="818148" y="2081464"/>
            <a:ext cx="4028172" cy="4037396"/>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06608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57677" b="79361"/>
          <a:stretch/>
        </p:blipFill>
        <p:spPr>
          <a:xfrm>
            <a:off x="0" y="1"/>
            <a:ext cx="3814011" cy="1419726"/>
          </a:xfrm>
          <a:prstGeom prst="rect">
            <a:avLst/>
          </a:prstGeom>
        </p:spPr>
      </p:pic>
      <p:pic>
        <p:nvPicPr>
          <p:cNvPr id="5" name="Afbeelding 4"/>
          <p:cNvPicPr>
            <a:picLocks noChangeAspect="1"/>
          </p:cNvPicPr>
          <p:nvPr/>
        </p:nvPicPr>
        <p:blipFill rotWithShape="1">
          <a:blip r:embed="rId2"/>
          <a:srcRect r="36315" b="81635"/>
          <a:stretch/>
        </p:blipFill>
        <p:spPr>
          <a:xfrm>
            <a:off x="0" y="1"/>
            <a:ext cx="5739063" cy="1263316"/>
          </a:xfrm>
          <a:prstGeom prst="rect">
            <a:avLst/>
          </a:prstGeom>
        </p:spPr>
      </p:pic>
      <p:pic>
        <p:nvPicPr>
          <p:cNvPr id="6" name="Afbeelding 5"/>
          <p:cNvPicPr>
            <a:picLocks noChangeAspect="1"/>
          </p:cNvPicPr>
          <p:nvPr/>
        </p:nvPicPr>
        <p:blipFill rotWithShape="1">
          <a:blip r:embed="rId2"/>
          <a:srcRect r="12016" b="80411"/>
          <a:stretch/>
        </p:blipFill>
        <p:spPr>
          <a:xfrm>
            <a:off x="0" y="0"/>
            <a:ext cx="7928811" cy="1347537"/>
          </a:xfrm>
          <a:prstGeom prst="rect">
            <a:avLst/>
          </a:prstGeom>
        </p:spPr>
      </p:pic>
      <p:pic>
        <p:nvPicPr>
          <p:cNvPr id="7" name="Afbeelding 6"/>
          <p:cNvPicPr>
            <a:picLocks noChangeAspect="1"/>
          </p:cNvPicPr>
          <p:nvPr/>
        </p:nvPicPr>
        <p:blipFill>
          <a:blip r:embed="rId2"/>
          <a:stretch>
            <a:fillRect/>
          </a:stretch>
        </p:blipFill>
        <p:spPr>
          <a:xfrm>
            <a:off x="0" y="0"/>
            <a:ext cx="9011653" cy="6878965"/>
          </a:xfrm>
          <a:prstGeom prst="rect">
            <a:avLst/>
          </a:prstGeom>
        </p:spPr>
      </p:pic>
      <p:sp>
        <p:nvSpPr>
          <p:cNvPr id="8" name="PIJL-OMHOOG 7"/>
          <p:cNvSpPr/>
          <p:nvPr/>
        </p:nvSpPr>
        <p:spPr>
          <a:xfrm>
            <a:off x="7591927" y="6041362"/>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OMHOOG 8"/>
          <p:cNvSpPr/>
          <p:nvPr/>
        </p:nvSpPr>
        <p:spPr>
          <a:xfrm>
            <a:off x="4411579" y="4292772"/>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PIJL-OMHOOG 9"/>
          <p:cNvSpPr/>
          <p:nvPr/>
        </p:nvSpPr>
        <p:spPr>
          <a:xfrm>
            <a:off x="1235242" y="2752730"/>
            <a:ext cx="433136" cy="3955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2913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3663"/>
          <a:stretch/>
        </p:blipFill>
        <p:spPr>
          <a:xfrm>
            <a:off x="-1" y="0"/>
            <a:ext cx="9059779" cy="445168"/>
          </a:xfrm>
          <a:prstGeom prst="rect">
            <a:avLst/>
          </a:prstGeom>
        </p:spPr>
      </p:pic>
      <p:pic>
        <p:nvPicPr>
          <p:cNvPr id="5" name="Afbeelding 4"/>
          <p:cNvPicPr>
            <a:picLocks noChangeAspect="1"/>
          </p:cNvPicPr>
          <p:nvPr/>
        </p:nvPicPr>
        <p:blipFill rotWithShape="1">
          <a:blip r:embed="rId2"/>
          <a:srcRect b="85443"/>
          <a:stretch/>
        </p:blipFill>
        <p:spPr>
          <a:xfrm>
            <a:off x="-1" y="0"/>
            <a:ext cx="9059779" cy="1022684"/>
          </a:xfrm>
          <a:prstGeom prst="rect">
            <a:avLst/>
          </a:prstGeom>
        </p:spPr>
      </p:pic>
      <p:pic>
        <p:nvPicPr>
          <p:cNvPr id="6" name="Afbeelding 5"/>
          <p:cNvPicPr>
            <a:picLocks noChangeAspect="1"/>
          </p:cNvPicPr>
          <p:nvPr/>
        </p:nvPicPr>
        <p:blipFill rotWithShape="1">
          <a:blip r:embed="rId2"/>
          <a:srcRect b="77051"/>
          <a:stretch/>
        </p:blipFill>
        <p:spPr>
          <a:xfrm>
            <a:off x="-1" y="0"/>
            <a:ext cx="9059779" cy="1612232"/>
          </a:xfrm>
          <a:prstGeom prst="rect">
            <a:avLst/>
          </a:prstGeom>
        </p:spPr>
      </p:pic>
      <p:pic>
        <p:nvPicPr>
          <p:cNvPr id="7" name="Afbeelding 6"/>
          <p:cNvPicPr>
            <a:picLocks noChangeAspect="1"/>
          </p:cNvPicPr>
          <p:nvPr/>
        </p:nvPicPr>
        <p:blipFill>
          <a:blip r:embed="rId2"/>
          <a:stretch>
            <a:fillRect/>
          </a:stretch>
        </p:blipFill>
        <p:spPr>
          <a:xfrm>
            <a:off x="-1" y="0"/>
            <a:ext cx="9059779" cy="7025168"/>
          </a:xfrm>
          <a:prstGeom prst="rect">
            <a:avLst/>
          </a:prstGeom>
        </p:spPr>
      </p:pic>
    </p:spTree>
    <p:extLst>
      <p:ext uri="{BB962C8B-B14F-4D97-AF65-F5344CB8AC3E}">
        <p14:creationId xmlns:p14="http://schemas.microsoft.com/office/powerpoint/2010/main" val="219226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Verschuiving van of langs de vraag lijn.</a:t>
            </a:r>
            <a:endParaRPr lang="nl-NL" dirty="0"/>
          </a:p>
        </p:txBody>
      </p:sp>
      <p:sp>
        <p:nvSpPr>
          <p:cNvPr id="3" name="Tijdelijke aanduiding voor inhoud 2"/>
          <p:cNvSpPr>
            <a:spLocks noGrp="1"/>
          </p:cNvSpPr>
          <p:nvPr>
            <p:ph idx="1"/>
          </p:nvPr>
        </p:nvSpPr>
        <p:spPr>
          <a:xfrm>
            <a:off x="677334" y="1275347"/>
            <a:ext cx="8596668" cy="4766015"/>
          </a:xfrm>
        </p:spPr>
        <p:txBody>
          <a:bodyPr>
            <a:noAutofit/>
          </a:bodyPr>
          <a:lstStyle/>
          <a:p>
            <a:r>
              <a:rPr lang="nl-NL" sz="2500" dirty="0" smtClean="0"/>
              <a:t>Wanneer is het een verschuiving langs de vraaglijn?</a:t>
            </a:r>
          </a:p>
          <a:p>
            <a:r>
              <a:rPr lang="nl-NL" sz="2500" dirty="0" smtClean="0"/>
              <a:t>als de prijs veranderd. </a:t>
            </a:r>
            <a:r>
              <a:rPr lang="nl-NL" sz="2500" dirty="0" smtClean="0">
                <a:sym typeface="Wingdings" panose="05000000000000000000" pitchFamily="2" charset="2"/>
              </a:rPr>
              <a:t> figuur 4.4</a:t>
            </a:r>
          </a:p>
          <a:p>
            <a:r>
              <a:rPr lang="nl-NL" sz="2500" dirty="0" smtClean="0">
                <a:sym typeface="Wingdings" panose="05000000000000000000" pitchFamily="2" charset="2"/>
              </a:rPr>
              <a:t>Prijs veranderd van 8 naar 6, vraag veranderd van 2 naar 4. beide punten liggen op de lijn.</a:t>
            </a:r>
          </a:p>
          <a:p>
            <a:r>
              <a:rPr lang="nl-NL" sz="2500" dirty="0" smtClean="0">
                <a:sym typeface="Wingdings" panose="05000000000000000000" pitchFamily="2" charset="2"/>
              </a:rPr>
              <a:t>Wanneer verschuift de vraaglijn?</a:t>
            </a:r>
          </a:p>
          <a:p>
            <a:r>
              <a:rPr lang="nl-NL" sz="2500" dirty="0" smtClean="0">
                <a:sym typeface="Wingdings" panose="05000000000000000000" pitchFamily="2" charset="2"/>
              </a:rPr>
              <a:t>Als er bijvoorbeeld bij de prijs van 8 meer of minder vraag is dan 2.</a:t>
            </a:r>
          </a:p>
          <a:p>
            <a:r>
              <a:rPr lang="nl-NL" sz="2500" dirty="0" smtClean="0">
                <a:sym typeface="Wingdings" panose="05000000000000000000" pitchFamily="2" charset="2"/>
              </a:rPr>
              <a:t>Bijvoorbeeld: meer vragers, prijzen andere goederen veranderen, inkomen veranderd, behoefte en voorkeur veranderd (pagina 35)</a:t>
            </a:r>
            <a:endParaRPr lang="nl-NL" sz="2500" dirty="0"/>
          </a:p>
          <a:p>
            <a:endParaRPr lang="nl-NL" sz="2500" dirty="0"/>
          </a:p>
        </p:txBody>
      </p:sp>
    </p:spTree>
    <p:extLst>
      <p:ext uri="{BB962C8B-B14F-4D97-AF65-F5344CB8AC3E}">
        <p14:creationId xmlns:p14="http://schemas.microsoft.com/office/powerpoint/2010/main" val="66693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vraaglijn verschuift naar rechts</a:t>
            </a:r>
            <a:br>
              <a:rPr lang="nl-NL" dirty="0" smtClean="0"/>
            </a:br>
            <a:r>
              <a:rPr lang="nl-NL" dirty="0" smtClean="0"/>
              <a:t>cq voor elke prijs meer vraag dan eerst.</a:t>
            </a:r>
            <a:endParaRPr lang="nl-NL" dirty="0"/>
          </a:p>
        </p:txBody>
      </p:sp>
      <p:sp>
        <p:nvSpPr>
          <p:cNvPr id="3" name="Tijdelijke aanduiding voor inhoud 2"/>
          <p:cNvSpPr>
            <a:spLocks noGrp="1"/>
          </p:cNvSpPr>
          <p:nvPr>
            <p:ph idx="1"/>
          </p:nvPr>
        </p:nvSpPr>
        <p:spPr/>
        <p:txBody>
          <a:bodyPr>
            <a:normAutofit/>
          </a:bodyPr>
          <a:lstStyle/>
          <a:p>
            <a:r>
              <a:rPr lang="nl-NL" sz="2500" dirty="0" smtClean="0"/>
              <a:t>Substitutie goederen stijgen in prijs</a:t>
            </a:r>
          </a:p>
          <a:p>
            <a:r>
              <a:rPr lang="nl-NL" sz="2500" dirty="0" smtClean="0"/>
              <a:t>Complementaire goederen dalen in prijs.</a:t>
            </a:r>
          </a:p>
          <a:p>
            <a:r>
              <a:rPr lang="nl-NL" sz="2500" dirty="0" smtClean="0"/>
              <a:t>Het inkomen van het volk stijgt.</a:t>
            </a:r>
          </a:p>
          <a:p>
            <a:r>
              <a:rPr lang="nl-NL" sz="2500" dirty="0" smtClean="0"/>
              <a:t>De behoefte naar vliegreizen neemt toe. </a:t>
            </a:r>
            <a:r>
              <a:rPr lang="nl-NL" sz="2500" dirty="0" err="1" smtClean="0"/>
              <a:t>Bvb</a:t>
            </a:r>
            <a:r>
              <a:rPr lang="nl-NL" sz="2500" dirty="0" smtClean="0"/>
              <a:t> vliegreizen blijken milieuvriendelijk.</a:t>
            </a:r>
          </a:p>
          <a:p>
            <a:endParaRPr lang="nl-NL" sz="2500" dirty="0"/>
          </a:p>
          <a:p>
            <a:pPr marL="0" indent="0">
              <a:buNone/>
            </a:pPr>
            <a:endParaRPr lang="nl-NL" sz="2500" dirty="0"/>
          </a:p>
        </p:txBody>
      </p:sp>
    </p:spTree>
    <p:extLst>
      <p:ext uri="{BB962C8B-B14F-4D97-AF65-F5344CB8AC3E}">
        <p14:creationId xmlns:p14="http://schemas.microsoft.com/office/powerpoint/2010/main" val="28051712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De vraaglijn verschuift naar links</a:t>
            </a:r>
            <a:br>
              <a:rPr lang="nl-NL" dirty="0" smtClean="0"/>
            </a:br>
            <a:r>
              <a:rPr lang="nl-NL" dirty="0" smtClean="0"/>
              <a:t>cq voor elke prijs minder vraag dan eerst.</a:t>
            </a:r>
            <a:endParaRPr lang="nl-NL" dirty="0"/>
          </a:p>
        </p:txBody>
      </p:sp>
      <p:sp>
        <p:nvSpPr>
          <p:cNvPr id="3" name="Tijdelijke aanduiding voor inhoud 2"/>
          <p:cNvSpPr>
            <a:spLocks noGrp="1"/>
          </p:cNvSpPr>
          <p:nvPr>
            <p:ph idx="1"/>
          </p:nvPr>
        </p:nvSpPr>
        <p:spPr/>
        <p:txBody>
          <a:bodyPr>
            <a:normAutofit/>
          </a:bodyPr>
          <a:lstStyle/>
          <a:p>
            <a:r>
              <a:rPr lang="nl-NL" sz="2500" dirty="0" smtClean="0"/>
              <a:t>Substitutie goederen dalen in prijs</a:t>
            </a:r>
          </a:p>
          <a:p>
            <a:r>
              <a:rPr lang="nl-NL" sz="2500" dirty="0" smtClean="0"/>
              <a:t>Complementaire goederen stijgen in prijs.</a:t>
            </a:r>
          </a:p>
          <a:p>
            <a:r>
              <a:rPr lang="nl-NL" sz="2500" dirty="0" smtClean="0"/>
              <a:t>Het inkomen van het volk daalt.</a:t>
            </a:r>
          </a:p>
          <a:p>
            <a:r>
              <a:rPr lang="nl-NL" sz="2500" dirty="0" smtClean="0"/>
              <a:t>De behoefte naar vliegreizen neemt af. </a:t>
            </a:r>
            <a:r>
              <a:rPr lang="nl-NL" sz="2500" dirty="0" err="1" smtClean="0"/>
              <a:t>Bvb</a:t>
            </a:r>
            <a:r>
              <a:rPr lang="nl-NL" sz="2500" dirty="0" smtClean="0"/>
              <a:t> vliegreizen blijken milieuonvriendelijk</a:t>
            </a:r>
            <a:r>
              <a:rPr lang="nl-NL" sz="2500" dirty="0"/>
              <a:t> </a:t>
            </a:r>
            <a:r>
              <a:rPr lang="nl-NL" sz="2500" dirty="0" smtClean="0"/>
              <a:t>of recent vliegtuig ongeluk gebeurd.</a:t>
            </a:r>
          </a:p>
          <a:p>
            <a:endParaRPr lang="nl-NL" sz="2500" dirty="0"/>
          </a:p>
          <a:p>
            <a:pPr marL="0" indent="0">
              <a:buNone/>
            </a:pPr>
            <a:endParaRPr lang="nl-NL" sz="2500" dirty="0"/>
          </a:p>
        </p:txBody>
      </p:sp>
    </p:spTree>
    <p:extLst>
      <p:ext uri="{BB962C8B-B14F-4D97-AF65-F5344CB8AC3E}">
        <p14:creationId xmlns:p14="http://schemas.microsoft.com/office/powerpoint/2010/main" val="3403610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677334" y="3770147"/>
            <a:ext cx="8596668" cy="2247152"/>
          </a:xfrm>
        </p:spPr>
        <p:txBody>
          <a:bodyPr>
            <a:normAutofit/>
          </a:bodyPr>
          <a:lstStyle/>
          <a:p>
            <a:pPr marL="0" indent="0">
              <a:buNone/>
            </a:pPr>
            <a:r>
              <a:rPr lang="nl-NL" sz="2500" dirty="0" smtClean="0"/>
              <a:t>hoe bereken we vervolgens hoe groot dit surplus is?</a:t>
            </a:r>
          </a:p>
          <a:p>
            <a:pPr marL="0" indent="0">
              <a:buNone/>
            </a:pPr>
            <a:r>
              <a:rPr lang="nl-NL" sz="2500" dirty="0" smtClean="0"/>
              <a:t>Lengte * hoogte * 0.5 = surplus berekenen.</a:t>
            </a:r>
          </a:p>
          <a:p>
            <a:pPr marL="0" indent="0">
              <a:buNone/>
            </a:pPr>
            <a:r>
              <a:rPr lang="nl-NL" sz="2500" dirty="0" smtClean="0"/>
              <a:t>In dit geval 50 (aantal vliegreizen = lengte) * 100 (160 – 60) * 0.5 = 2500.</a:t>
            </a:r>
          </a:p>
          <a:p>
            <a:pPr marL="0" indent="0">
              <a:buNone/>
            </a:pPr>
            <a:endParaRPr lang="nl-NL" sz="2500" dirty="0"/>
          </a:p>
        </p:txBody>
      </p:sp>
      <p:pic>
        <p:nvPicPr>
          <p:cNvPr id="8" name="Afbeelding 7"/>
          <p:cNvPicPr>
            <a:picLocks noChangeAspect="1"/>
          </p:cNvPicPr>
          <p:nvPr/>
        </p:nvPicPr>
        <p:blipFill>
          <a:blip r:embed="rId2"/>
          <a:stretch>
            <a:fillRect/>
          </a:stretch>
        </p:blipFill>
        <p:spPr>
          <a:xfrm>
            <a:off x="0" y="0"/>
            <a:ext cx="6087979" cy="3770146"/>
          </a:xfrm>
          <a:prstGeom prst="rect">
            <a:avLst/>
          </a:prstGeom>
        </p:spPr>
      </p:pic>
    </p:spTree>
    <p:extLst>
      <p:ext uri="{BB962C8B-B14F-4D97-AF65-F5344CB8AC3E}">
        <p14:creationId xmlns:p14="http://schemas.microsoft.com/office/powerpoint/2010/main" val="92563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 gaan dit nu doen voor het aanbod:</a:t>
            </a:r>
            <a:endParaRPr lang="nl-NL" dirty="0"/>
          </a:p>
        </p:txBody>
      </p:sp>
      <p:sp>
        <p:nvSpPr>
          <p:cNvPr id="3" name="Tijdelijke aanduiding voor inhoud 2"/>
          <p:cNvSpPr>
            <a:spLocks noGrp="1"/>
          </p:cNvSpPr>
          <p:nvPr>
            <p:ph idx="1"/>
          </p:nvPr>
        </p:nvSpPr>
        <p:spPr>
          <a:xfrm>
            <a:off x="336884" y="1371601"/>
            <a:ext cx="8937118" cy="5329988"/>
          </a:xfrm>
        </p:spPr>
        <p:txBody>
          <a:bodyPr>
            <a:normAutofit/>
          </a:bodyPr>
          <a:lstStyle/>
          <a:p>
            <a:r>
              <a:rPr lang="nl-NL" sz="2600" dirty="0" smtClean="0"/>
              <a:t>De vraag had een negatieve relatie met de prijs, tenslotte hoe hoger de prijs, hoe lager de vraag werd.</a:t>
            </a:r>
          </a:p>
          <a:p>
            <a:r>
              <a:rPr lang="nl-NL" sz="2600" dirty="0" smtClean="0"/>
              <a:t>Bij aanbod loopt dit precies andersom.</a:t>
            </a:r>
          </a:p>
          <a:p>
            <a:r>
              <a:rPr lang="nl-NL" sz="2600" dirty="0" smtClean="0"/>
              <a:t>Hoe hoger de prijs, hoe hoger het aanbod.</a:t>
            </a:r>
          </a:p>
          <a:p>
            <a:r>
              <a:rPr lang="nl-NL" sz="2600" dirty="0" smtClean="0"/>
              <a:t>Hoe lager de prijs, hoe lager het aanbod.</a:t>
            </a:r>
          </a:p>
          <a:p>
            <a:r>
              <a:rPr lang="nl-NL" sz="2600" dirty="0" smtClean="0"/>
              <a:t>Vraagfunctie = -P + iets</a:t>
            </a:r>
          </a:p>
          <a:p>
            <a:r>
              <a:rPr lang="nl-NL" sz="2600" dirty="0" smtClean="0"/>
              <a:t>Aanbodfunctie = + P – iets.</a:t>
            </a:r>
          </a:p>
          <a:p>
            <a:r>
              <a:rPr lang="nl-NL" sz="2600" dirty="0" err="1" smtClean="0"/>
              <a:t>Cq</a:t>
            </a:r>
            <a:r>
              <a:rPr lang="nl-NL" sz="2600" dirty="0" smtClean="0"/>
              <a:t> vraag = -2P + 450</a:t>
            </a:r>
          </a:p>
          <a:p>
            <a:r>
              <a:rPr lang="nl-NL" sz="2600" dirty="0" smtClean="0"/>
              <a:t>Aanbodsfunctie = +6P – 300.</a:t>
            </a:r>
          </a:p>
          <a:p>
            <a:endParaRPr lang="nl-NL" sz="2600" dirty="0" smtClean="0"/>
          </a:p>
        </p:txBody>
      </p:sp>
    </p:spTree>
    <p:extLst>
      <p:ext uri="{BB962C8B-B14F-4D97-AF65-F5344CB8AC3E}">
        <p14:creationId xmlns:p14="http://schemas.microsoft.com/office/powerpoint/2010/main" val="341147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16223"/>
          <a:stretch/>
        </p:blipFill>
        <p:spPr>
          <a:xfrm>
            <a:off x="0" y="-1"/>
            <a:ext cx="6797842" cy="5763127"/>
          </a:xfrm>
          <a:prstGeom prst="rect">
            <a:avLst/>
          </a:prstGeom>
        </p:spPr>
      </p:pic>
      <p:pic>
        <p:nvPicPr>
          <p:cNvPr id="5" name="Afbeelding 4"/>
          <p:cNvPicPr>
            <a:picLocks noChangeAspect="1"/>
          </p:cNvPicPr>
          <p:nvPr/>
        </p:nvPicPr>
        <p:blipFill rotWithShape="1">
          <a:blip r:embed="rId2"/>
          <a:srcRect b="9576"/>
          <a:stretch/>
        </p:blipFill>
        <p:spPr>
          <a:xfrm>
            <a:off x="0" y="-1"/>
            <a:ext cx="6797842" cy="6220327"/>
          </a:xfrm>
          <a:prstGeom prst="rect">
            <a:avLst/>
          </a:prstGeom>
        </p:spPr>
      </p:pic>
      <p:pic>
        <p:nvPicPr>
          <p:cNvPr id="6" name="Afbeelding 5"/>
          <p:cNvPicPr>
            <a:picLocks noChangeAspect="1"/>
          </p:cNvPicPr>
          <p:nvPr/>
        </p:nvPicPr>
        <p:blipFill rotWithShape="1">
          <a:blip r:embed="rId2"/>
          <a:srcRect b="6603"/>
          <a:stretch/>
        </p:blipFill>
        <p:spPr>
          <a:xfrm>
            <a:off x="0" y="0"/>
            <a:ext cx="6797842" cy="6424864"/>
          </a:xfrm>
          <a:prstGeom prst="rect">
            <a:avLst/>
          </a:prstGeom>
        </p:spPr>
      </p:pic>
      <p:pic>
        <p:nvPicPr>
          <p:cNvPr id="7" name="Afbeelding 6"/>
          <p:cNvPicPr>
            <a:picLocks noChangeAspect="1"/>
          </p:cNvPicPr>
          <p:nvPr/>
        </p:nvPicPr>
        <p:blipFill rotWithShape="1">
          <a:blip r:embed="rId2"/>
          <a:srcRect b="3629"/>
          <a:stretch/>
        </p:blipFill>
        <p:spPr>
          <a:xfrm>
            <a:off x="0" y="-1"/>
            <a:ext cx="6797842" cy="6629401"/>
          </a:xfrm>
          <a:prstGeom prst="rect">
            <a:avLst/>
          </a:prstGeom>
        </p:spPr>
      </p:pic>
      <p:pic>
        <p:nvPicPr>
          <p:cNvPr id="8" name="Afbeelding 7"/>
          <p:cNvPicPr>
            <a:picLocks noChangeAspect="1"/>
          </p:cNvPicPr>
          <p:nvPr/>
        </p:nvPicPr>
        <p:blipFill>
          <a:blip r:embed="rId2"/>
          <a:stretch>
            <a:fillRect/>
          </a:stretch>
        </p:blipFill>
        <p:spPr>
          <a:xfrm>
            <a:off x="0" y="-1"/>
            <a:ext cx="6797842" cy="6879091"/>
          </a:xfrm>
          <a:prstGeom prst="rect">
            <a:avLst/>
          </a:prstGeom>
        </p:spPr>
      </p:pic>
    </p:spTree>
    <p:extLst>
      <p:ext uri="{BB962C8B-B14F-4D97-AF65-F5344CB8AC3E}">
        <p14:creationId xmlns:p14="http://schemas.microsoft.com/office/powerpoint/2010/main" val="400706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Verschuiving over of langs de aanbodlijn.</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verschuift de aanbodlijn </a:t>
            </a:r>
            <a:r>
              <a:rPr lang="nl-NL" sz="2500" b="1" dirty="0" smtClean="0"/>
              <a:t>niet!</a:t>
            </a:r>
          </a:p>
          <a:p>
            <a:r>
              <a:rPr lang="nl-NL" sz="2500" dirty="0" smtClean="0"/>
              <a:t>Als de prijs veranderd (verschuiving over de lijn).</a:t>
            </a:r>
          </a:p>
          <a:p>
            <a:r>
              <a:rPr lang="nl-NL" sz="2500" dirty="0" smtClean="0"/>
              <a:t>Als er niks gebeurd met het aanbod.</a:t>
            </a:r>
          </a:p>
          <a:p>
            <a:r>
              <a:rPr lang="nl-NL" sz="2500" dirty="0" smtClean="0"/>
              <a:t>Wanneer verschuift de aanbodlijn wel!</a:t>
            </a:r>
          </a:p>
          <a:p>
            <a:r>
              <a:rPr lang="nl-NL" sz="2500" dirty="0" smtClean="0"/>
              <a:t>Als er meer aanbieders bij komen.</a:t>
            </a:r>
          </a:p>
          <a:p>
            <a:r>
              <a:rPr lang="nl-NL" sz="2500" dirty="0" smtClean="0"/>
              <a:t>Als de kosten veranderen; nemen de kosten af, stijgt het aanbod, nemen de kosten toe, daalt het aanbod)</a:t>
            </a:r>
          </a:p>
          <a:p>
            <a:endParaRPr lang="nl-NL" sz="2500" dirty="0" smtClean="0"/>
          </a:p>
          <a:p>
            <a:endParaRPr lang="nl-NL" sz="2500" dirty="0"/>
          </a:p>
        </p:txBody>
      </p:sp>
    </p:spTree>
    <p:extLst>
      <p:ext uri="{BB962C8B-B14F-4D97-AF65-F5344CB8AC3E}">
        <p14:creationId xmlns:p14="http://schemas.microsoft.com/office/powerpoint/2010/main" val="77506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4101"/>
          <a:stretch/>
        </p:blipFill>
        <p:spPr>
          <a:xfrm>
            <a:off x="0" y="0"/>
            <a:ext cx="12192000" cy="357188"/>
          </a:xfrm>
          <a:prstGeom prst="rect">
            <a:avLst/>
          </a:prstGeom>
        </p:spPr>
      </p:pic>
      <p:pic>
        <p:nvPicPr>
          <p:cNvPr id="5" name="Afbeelding 4"/>
          <p:cNvPicPr>
            <a:picLocks noChangeAspect="1"/>
          </p:cNvPicPr>
          <p:nvPr/>
        </p:nvPicPr>
        <p:blipFill rotWithShape="1">
          <a:blip r:embed="rId2"/>
          <a:srcRect b="87259"/>
          <a:stretch/>
        </p:blipFill>
        <p:spPr>
          <a:xfrm>
            <a:off x="0" y="0"/>
            <a:ext cx="12192000" cy="771525"/>
          </a:xfrm>
          <a:prstGeom prst="rect">
            <a:avLst/>
          </a:prstGeom>
        </p:spPr>
      </p:pic>
      <p:pic>
        <p:nvPicPr>
          <p:cNvPr id="6" name="Afbeelding 5"/>
          <p:cNvPicPr>
            <a:picLocks noChangeAspect="1"/>
          </p:cNvPicPr>
          <p:nvPr/>
        </p:nvPicPr>
        <p:blipFill rotWithShape="1">
          <a:blip r:embed="rId2"/>
          <a:srcRect b="75461"/>
          <a:stretch/>
        </p:blipFill>
        <p:spPr>
          <a:xfrm>
            <a:off x="0" y="0"/>
            <a:ext cx="12192000" cy="1485900"/>
          </a:xfrm>
          <a:prstGeom prst="rect">
            <a:avLst/>
          </a:prstGeom>
        </p:spPr>
      </p:pic>
      <p:pic>
        <p:nvPicPr>
          <p:cNvPr id="7" name="Afbeelding 6"/>
          <p:cNvPicPr>
            <a:picLocks noChangeAspect="1"/>
          </p:cNvPicPr>
          <p:nvPr/>
        </p:nvPicPr>
        <p:blipFill rotWithShape="1">
          <a:blip r:embed="rId2"/>
          <a:srcRect b="70270"/>
          <a:stretch/>
        </p:blipFill>
        <p:spPr>
          <a:xfrm>
            <a:off x="0" y="0"/>
            <a:ext cx="12192000" cy="1800225"/>
          </a:xfrm>
          <a:prstGeom prst="rect">
            <a:avLst/>
          </a:prstGeom>
        </p:spPr>
      </p:pic>
      <p:pic>
        <p:nvPicPr>
          <p:cNvPr id="8" name="Afbeelding 7"/>
          <p:cNvPicPr>
            <a:picLocks noChangeAspect="1"/>
          </p:cNvPicPr>
          <p:nvPr/>
        </p:nvPicPr>
        <p:blipFill rotWithShape="1">
          <a:blip r:embed="rId2"/>
          <a:srcRect b="64843"/>
          <a:stretch/>
        </p:blipFill>
        <p:spPr>
          <a:xfrm>
            <a:off x="0" y="0"/>
            <a:ext cx="12192000" cy="2128838"/>
          </a:xfrm>
          <a:prstGeom prst="rect">
            <a:avLst/>
          </a:prstGeom>
        </p:spPr>
      </p:pic>
      <p:pic>
        <p:nvPicPr>
          <p:cNvPr id="10" name="Afbeelding 9"/>
          <p:cNvPicPr>
            <a:picLocks noChangeAspect="1"/>
          </p:cNvPicPr>
          <p:nvPr/>
        </p:nvPicPr>
        <p:blipFill rotWithShape="1">
          <a:blip r:embed="rId2"/>
          <a:srcRect b="59416"/>
          <a:stretch/>
        </p:blipFill>
        <p:spPr>
          <a:xfrm>
            <a:off x="0" y="0"/>
            <a:ext cx="12192000" cy="2457450"/>
          </a:xfrm>
          <a:prstGeom prst="rect">
            <a:avLst/>
          </a:prstGeom>
        </p:spPr>
      </p:pic>
      <p:pic>
        <p:nvPicPr>
          <p:cNvPr id="11" name="Afbeelding 10"/>
          <p:cNvPicPr>
            <a:picLocks noChangeAspect="1"/>
          </p:cNvPicPr>
          <p:nvPr/>
        </p:nvPicPr>
        <p:blipFill rotWithShape="1">
          <a:blip r:embed="rId2"/>
          <a:srcRect b="53753"/>
          <a:stretch/>
        </p:blipFill>
        <p:spPr>
          <a:xfrm>
            <a:off x="0" y="0"/>
            <a:ext cx="12192000" cy="2800350"/>
          </a:xfrm>
          <a:prstGeom prst="rect">
            <a:avLst/>
          </a:prstGeom>
        </p:spPr>
      </p:pic>
      <p:pic>
        <p:nvPicPr>
          <p:cNvPr id="12" name="Afbeelding 11"/>
          <p:cNvPicPr>
            <a:picLocks noChangeAspect="1"/>
          </p:cNvPicPr>
          <p:nvPr/>
        </p:nvPicPr>
        <p:blipFill rotWithShape="1">
          <a:blip r:embed="rId2"/>
          <a:srcRect b="48562"/>
          <a:stretch/>
        </p:blipFill>
        <p:spPr>
          <a:xfrm>
            <a:off x="0" y="0"/>
            <a:ext cx="12192000" cy="3114675"/>
          </a:xfrm>
          <a:prstGeom prst="rect">
            <a:avLst/>
          </a:prstGeom>
        </p:spPr>
      </p:pic>
      <p:pic>
        <p:nvPicPr>
          <p:cNvPr id="13" name="Afbeelding 12"/>
          <p:cNvPicPr>
            <a:picLocks noChangeAspect="1"/>
          </p:cNvPicPr>
          <p:nvPr/>
        </p:nvPicPr>
        <p:blipFill rotWithShape="1">
          <a:blip r:embed="rId2"/>
          <a:srcRect b="42663"/>
          <a:stretch/>
        </p:blipFill>
        <p:spPr>
          <a:xfrm>
            <a:off x="0" y="0"/>
            <a:ext cx="12192000" cy="3471863"/>
          </a:xfrm>
          <a:prstGeom prst="rect">
            <a:avLst/>
          </a:prstGeom>
        </p:spPr>
      </p:pic>
      <p:pic>
        <p:nvPicPr>
          <p:cNvPr id="14" name="Afbeelding 13"/>
          <p:cNvPicPr>
            <a:picLocks noChangeAspect="1"/>
          </p:cNvPicPr>
          <p:nvPr/>
        </p:nvPicPr>
        <p:blipFill rotWithShape="1">
          <a:blip r:embed="rId2"/>
          <a:srcRect b="37473"/>
          <a:stretch/>
        </p:blipFill>
        <p:spPr>
          <a:xfrm>
            <a:off x="0" y="0"/>
            <a:ext cx="12192000" cy="3786188"/>
          </a:xfrm>
          <a:prstGeom prst="rect">
            <a:avLst/>
          </a:prstGeom>
        </p:spPr>
      </p:pic>
      <p:pic>
        <p:nvPicPr>
          <p:cNvPr id="15" name="Afbeelding 14"/>
          <p:cNvPicPr>
            <a:picLocks noChangeAspect="1"/>
          </p:cNvPicPr>
          <p:nvPr/>
        </p:nvPicPr>
        <p:blipFill rotWithShape="1">
          <a:blip r:embed="rId2"/>
          <a:srcRect b="20012"/>
          <a:stretch/>
        </p:blipFill>
        <p:spPr>
          <a:xfrm>
            <a:off x="0" y="0"/>
            <a:ext cx="12192000" cy="4843463"/>
          </a:xfrm>
          <a:prstGeom prst="rect">
            <a:avLst/>
          </a:prstGeom>
        </p:spPr>
      </p:pic>
      <p:pic>
        <p:nvPicPr>
          <p:cNvPr id="16" name="Afbeelding 15"/>
          <p:cNvPicPr>
            <a:picLocks noChangeAspect="1"/>
          </p:cNvPicPr>
          <p:nvPr/>
        </p:nvPicPr>
        <p:blipFill rotWithShape="1">
          <a:blip r:embed="rId2"/>
          <a:srcRect b="10338"/>
          <a:stretch/>
        </p:blipFill>
        <p:spPr>
          <a:xfrm>
            <a:off x="0" y="0"/>
            <a:ext cx="12192000" cy="5429250"/>
          </a:xfrm>
          <a:prstGeom prst="rect">
            <a:avLst/>
          </a:prstGeom>
        </p:spPr>
      </p:pic>
      <p:pic>
        <p:nvPicPr>
          <p:cNvPr id="17" name="Afbeelding 16"/>
          <p:cNvPicPr>
            <a:picLocks noChangeAspect="1"/>
          </p:cNvPicPr>
          <p:nvPr/>
        </p:nvPicPr>
        <p:blipFill>
          <a:blip r:embed="rId2"/>
          <a:stretch>
            <a:fillRect/>
          </a:stretch>
        </p:blipFill>
        <p:spPr>
          <a:xfrm>
            <a:off x="0" y="0"/>
            <a:ext cx="12192000" cy="6055224"/>
          </a:xfrm>
          <a:prstGeom prst="rect">
            <a:avLst/>
          </a:prstGeom>
        </p:spPr>
      </p:pic>
    </p:spTree>
    <p:extLst>
      <p:ext uri="{BB962C8B-B14F-4D97-AF65-F5344CB8AC3E}">
        <p14:creationId xmlns:p14="http://schemas.microsoft.com/office/powerpoint/2010/main" val="420147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Verschuiving over of langs de vraaglijn.</a:t>
            </a:r>
            <a:endParaRPr lang="nl-NL" dirty="0"/>
          </a:p>
        </p:txBody>
      </p:sp>
      <p:sp>
        <p:nvSpPr>
          <p:cNvPr id="3" name="Tijdelijke aanduiding voor inhoud 2"/>
          <p:cNvSpPr>
            <a:spLocks noGrp="1"/>
          </p:cNvSpPr>
          <p:nvPr>
            <p:ph idx="1"/>
          </p:nvPr>
        </p:nvSpPr>
        <p:spPr/>
        <p:txBody>
          <a:bodyPr>
            <a:normAutofit/>
          </a:bodyPr>
          <a:lstStyle/>
          <a:p>
            <a:r>
              <a:rPr lang="nl-NL" sz="2500" dirty="0" smtClean="0"/>
              <a:t>Wanneer verschuift de vraaglijn </a:t>
            </a:r>
            <a:r>
              <a:rPr lang="nl-NL" sz="2500" b="1" dirty="0" smtClean="0"/>
              <a:t>niet!</a:t>
            </a:r>
          </a:p>
          <a:p>
            <a:r>
              <a:rPr lang="nl-NL" sz="2500" dirty="0" smtClean="0"/>
              <a:t>Als de prijs veranderd (verschuiving over de lijn).</a:t>
            </a:r>
          </a:p>
          <a:p>
            <a:r>
              <a:rPr lang="nl-NL" sz="2500" dirty="0" smtClean="0"/>
              <a:t>Als er niks gebeurd met de vraag</a:t>
            </a:r>
          </a:p>
          <a:p>
            <a:r>
              <a:rPr lang="nl-NL" sz="2500" dirty="0" smtClean="0"/>
              <a:t>Wanneer verschuift de vraaglijn wel!</a:t>
            </a:r>
          </a:p>
          <a:p>
            <a:r>
              <a:rPr lang="nl-NL" sz="2500" dirty="0" smtClean="0"/>
              <a:t>Als het inkomen veranderd, als de prijs van complementaire goederen of substitutiegoederen veranderd, als de behoefte veranderd en als er meer of minder vragers bijkomen.</a:t>
            </a:r>
          </a:p>
          <a:p>
            <a:endParaRPr lang="nl-NL" sz="2500" dirty="0"/>
          </a:p>
        </p:txBody>
      </p:sp>
    </p:spTree>
    <p:extLst>
      <p:ext uri="{BB962C8B-B14F-4D97-AF65-F5344CB8AC3E}">
        <p14:creationId xmlns:p14="http://schemas.microsoft.com/office/powerpoint/2010/main" val="2783983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a:xfrm>
            <a:off x="300789" y="1203159"/>
            <a:ext cx="8973213" cy="4838204"/>
          </a:xfrm>
        </p:spPr>
        <p:txBody>
          <a:bodyPr>
            <a:noAutofit/>
          </a:bodyPr>
          <a:lstStyle/>
          <a:p>
            <a:r>
              <a:rPr lang="nl-NL" sz="2500" dirty="0" smtClean="0"/>
              <a:t>We hebben gezien dat: de vraaglijn een dalend verloop heeft, tenslotte hoe hoger de prijs hoe lager de vraag.</a:t>
            </a:r>
          </a:p>
          <a:p>
            <a:r>
              <a:rPr lang="nl-NL" sz="2500" dirty="0" smtClean="0"/>
              <a:t>We hebben gezien dat de aanbodlijn een stijgend verloop heeft, tenslotte hoe hoger de prijs hoe hoger het aanbod.</a:t>
            </a:r>
          </a:p>
          <a:p>
            <a:r>
              <a:rPr lang="nl-NL" sz="2500" dirty="0" smtClean="0"/>
              <a:t>Het verschil tussen de prijs en vraaglijn = consumentensurplus.</a:t>
            </a:r>
          </a:p>
          <a:p>
            <a:r>
              <a:rPr lang="nl-NL" sz="2500" dirty="0" smtClean="0"/>
              <a:t>Het verschil tussen de prijs en aanbodlijn = producenten surplus.</a:t>
            </a:r>
          </a:p>
          <a:p>
            <a:r>
              <a:rPr lang="nl-NL" sz="2500" dirty="0" smtClean="0"/>
              <a:t>Hoe komt die prijs nu tot stand?</a:t>
            </a:r>
          </a:p>
          <a:p>
            <a:r>
              <a:rPr lang="nl-NL" sz="2500" dirty="0" smtClean="0"/>
              <a:t>Waar vraag en aanbod elkaar ontmoeten.</a:t>
            </a:r>
          </a:p>
          <a:p>
            <a:r>
              <a:rPr lang="nl-NL" sz="2500" dirty="0" err="1" smtClean="0"/>
              <a:t>Cq</a:t>
            </a:r>
            <a:r>
              <a:rPr lang="nl-NL" sz="2500" dirty="0" smtClean="0"/>
              <a:t> waar de vraag en aanbodfuncties elkaar snijden.</a:t>
            </a:r>
          </a:p>
          <a:p>
            <a:endParaRPr lang="nl-NL" sz="2500" dirty="0"/>
          </a:p>
        </p:txBody>
      </p:sp>
    </p:spTree>
    <p:extLst>
      <p:ext uri="{BB962C8B-B14F-4D97-AF65-F5344CB8AC3E}">
        <p14:creationId xmlns:p14="http://schemas.microsoft.com/office/powerpoint/2010/main" val="115865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380777" y="1167063"/>
            <a:ext cx="9189781" cy="5690937"/>
          </a:xfrm>
        </p:spPr>
        <p:txBody>
          <a:bodyPr>
            <a:normAutofit/>
          </a:bodyPr>
          <a:lstStyle/>
          <a:p>
            <a:r>
              <a:rPr lang="nl-NL" sz="2500" dirty="0" err="1" smtClean="0"/>
              <a:t>Qa</a:t>
            </a:r>
            <a:r>
              <a:rPr lang="nl-NL" sz="2500" dirty="0" smtClean="0"/>
              <a:t> = 10P - </a:t>
            </a:r>
            <a:r>
              <a:rPr lang="nl-NL" sz="2500" dirty="0"/>
              <a:t>4</a:t>
            </a:r>
            <a:r>
              <a:rPr lang="nl-NL" sz="2500" dirty="0" smtClean="0"/>
              <a:t>00</a:t>
            </a:r>
          </a:p>
          <a:p>
            <a:r>
              <a:rPr lang="nl-NL" sz="2500" dirty="0" err="1" smtClean="0"/>
              <a:t>Qv</a:t>
            </a:r>
            <a:r>
              <a:rPr lang="nl-NL" sz="2500" dirty="0" smtClean="0"/>
              <a:t> = -10P + 600.</a:t>
            </a:r>
          </a:p>
          <a:p>
            <a:r>
              <a:rPr lang="nl-NL" sz="2500" dirty="0" err="1" smtClean="0"/>
              <a:t>Qa</a:t>
            </a:r>
            <a:r>
              <a:rPr lang="nl-NL" sz="2500" dirty="0" smtClean="0"/>
              <a:t> = </a:t>
            </a:r>
            <a:r>
              <a:rPr lang="nl-NL" sz="2500" dirty="0" err="1" smtClean="0"/>
              <a:t>Qv</a:t>
            </a:r>
            <a:endParaRPr lang="nl-NL" sz="2500" dirty="0" smtClean="0"/>
          </a:p>
          <a:p>
            <a:r>
              <a:rPr lang="nl-NL" sz="2500" dirty="0" smtClean="0"/>
              <a:t>10p - 400 = -10p + 600</a:t>
            </a:r>
          </a:p>
          <a:p>
            <a:r>
              <a:rPr lang="nl-NL" sz="2500" dirty="0" smtClean="0"/>
              <a:t>20p - 400 = 600</a:t>
            </a:r>
          </a:p>
          <a:p>
            <a:r>
              <a:rPr lang="nl-NL" sz="2500" dirty="0" smtClean="0"/>
              <a:t>20p = 1000</a:t>
            </a:r>
          </a:p>
          <a:p>
            <a:r>
              <a:rPr lang="nl-NL" sz="2500" dirty="0" smtClean="0"/>
              <a:t>P = 50</a:t>
            </a:r>
          </a:p>
          <a:p>
            <a:r>
              <a:rPr lang="nl-NL" sz="2500" dirty="0" smtClean="0"/>
              <a:t>Vullen we de prijs in weten we de hoeveelheid</a:t>
            </a:r>
          </a:p>
          <a:p>
            <a:r>
              <a:rPr lang="nl-NL" sz="2500" dirty="0" smtClean="0"/>
              <a:t>10 * 50 – 400 = 100</a:t>
            </a:r>
          </a:p>
          <a:p>
            <a:r>
              <a:rPr lang="nl-NL" sz="2500" dirty="0" smtClean="0"/>
              <a:t>-10 * 50 + 600 = 100.</a:t>
            </a:r>
          </a:p>
          <a:p>
            <a:r>
              <a:rPr lang="nl-NL" sz="2500" dirty="0" smtClean="0"/>
              <a:t>Dus bij een prijs van 50, en een hoeveelheid van 100</a:t>
            </a:r>
          </a:p>
          <a:p>
            <a:endParaRPr lang="nl-NL" sz="2500" dirty="0"/>
          </a:p>
        </p:txBody>
      </p:sp>
    </p:spTree>
    <p:extLst>
      <p:ext uri="{BB962C8B-B14F-4D97-AF65-F5344CB8AC3E}">
        <p14:creationId xmlns:p14="http://schemas.microsoft.com/office/powerpoint/2010/main" val="25861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descr="HVERV0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629400" cy="6858000"/>
          </a:xfrm>
          <a:prstGeom prst="rect">
            <a:avLst/>
          </a:prstGeom>
          <a:noFill/>
          <a:ln>
            <a:noFill/>
          </a:ln>
        </p:spPr>
      </p:pic>
    </p:spTree>
    <p:extLst>
      <p:ext uri="{BB962C8B-B14F-4D97-AF65-F5344CB8AC3E}">
        <p14:creationId xmlns:p14="http://schemas.microsoft.com/office/powerpoint/2010/main" val="41032896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 en aanbod van arbeid.</a:t>
            </a:r>
            <a:endParaRPr lang="nl-NL" dirty="0"/>
          </a:p>
        </p:txBody>
      </p:sp>
      <p:sp>
        <p:nvSpPr>
          <p:cNvPr id="3" name="Tijdelijke aanduiding voor inhoud 2"/>
          <p:cNvSpPr>
            <a:spLocks noGrp="1"/>
          </p:cNvSpPr>
          <p:nvPr>
            <p:ph idx="1"/>
          </p:nvPr>
        </p:nvSpPr>
        <p:spPr>
          <a:xfrm>
            <a:off x="256477" y="1460811"/>
            <a:ext cx="9902283" cy="4580552"/>
          </a:xfrm>
        </p:spPr>
        <p:txBody>
          <a:bodyPr>
            <a:noAutofit/>
          </a:bodyPr>
          <a:lstStyle/>
          <a:p>
            <a:r>
              <a:rPr lang="nl-NL" sz="2500" dirty="0" smtClean="0"/>
              <a:t>De vraag naar arbeid: </a:t>
            </a:r>
          </a:p>
          <a:p>
            <a:r>
              <a:rPr lang="nl-NL" sz="2500" dirty="0" smtClean="0"/>
              <a:t>De vraag naar werknemers.</a:t>
            </a:r>
          </a:p>
          <a:p>
            <a:r>
              <a:rPr lang="nl-NL" sz="2500" dirty="0" smtClean="0"/>
              <a:t>De vraag naar arbeidskrachten van zelfstandige.</a:t>
            </a:r>
          </a:p>
          <a:p>
            <a:r>
              <a:rPr lang="nl-NL" sz="2500" dirty="0" smtClean="0"/>
              <a:t>Vacatures. (nog onbeantwoorde vraag).</a:t>
            </a:r>
          </a:p>
          <a:p>
            <a:endParaRPr lang="nl-NL" sz="2500" dirty="0"/>
          </a:p>
          <a:p>
            <a:r>
              <a:rPr lang="nl-NL" sz="2500" dirty="0" smtClean="0"/>
              <a:t>Het aanbod van arbeid:</a:t>
            </a:r>
          </a:p>
          <a:p>
            <a:r>
              <a:rPr lang="nl-NL" sz="2500" dirty="0" smtClean="0"/>
              <a:t>Mensen in loondienst.</a:t>
            </a:r>
          </a:p>
          <a:p>
            <a:r>
              <a:rPr lang="nl-NL" sz="2500" dirty="0" smtClean="0"/>
              <a:t>De zelfstandigen.</a:t>
            </a:r>
          </a:p>
          <a:p>
            <a:r>
              <a:rPr lang="nl-NL" sz="2500" dirty="0" smtClean="0"/>
              <a:t>En de geregistreerde werklozen (nog onbeantwoord aanbod).</a:t>
            </a:r>
          </a:p>
          <a:p>
            <a:r>
              <a:rPr lang="nl-NL" sz="2500" dirty="0" smtClean="0"/>
              <a:t>Werkgelegenheid: iedereen die daadwerkelijk werkt (dus waar zowel vraag als aanbod naar is)</a:t>
            </a:r>
          </a:p>
          <a:p>
            <a:endParaRPr lang="nl-NL" sz="2500" dirty="0"/>
          </a:p>
        </p:txBody>
      </p:sp>
    </p:spTree>
    <p:extLst>
      <p:ext uri="{BB962C8B-B14F-4D97-AF65-F5344CB8AC3E}">
        <p14:creationId xmlns:p14="http://schemas.microsoft.com/office/powerpoint/2010/main" val="48279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vraag naar arbeid in de vrachtwagensector.</a:t>
            </a:r>
            <a:endParaRPr lang="nl-NL" dirty="0"/>
          </a:p>
        </p:txBody>
      </p:sp>
      <p:sp>
        <p:nvSpPr>
          <p:cNvPr id="3" name="Tijdelijke aanduiding voor inhoud 2"/>
          <p:cNvSpPr>
            <a:spLocks noGrp="1"/>
          </p:cNvSpPr>
          <p:nvPr>
            <p:ph idx="1"/>
          </p:nvPr>
        </p:nvSpPr>
        <p:spPr/>
        <p:txBody>
          <a:bodyPr>
            <a:normAutofit/>
          </a:bodyPr>
          <a:lstStyle/>
          <a:p>
            <a:r>
              <a:rPr lang="nl-NL" sz="2800" dirty="0" smtClean="0"/>
              <a:t>Wordt bepaald door:</a:t>
            </a:r>
          </a:p>
          <a:p>
            <a:r>
              <a:rPr lang="nl-NL" sz="2800" dirty="0" smtClean="0"/>
              <a:t>De groei/daling van de economie.</a:t>
            </a:r>
          </a:p>
          <a:p>
            <a:endParaRPr lang="nl-NL" sz="2800" dirty="0"/>
          </a:p>
          <a:p>
            <a:r>
              <a:rPr lang="nl-NL" sz="2800" dirty="0" smtClean="0"/>
              <a:t>Maar ook:</a:t>
            </a:r>
          </a:p>
          <a:p>
            <a:r>
              <a:rPr lang="nl-NL" sz="2800" dirty="0" smtClean="0"/>
              <a:t>Techniek.</a:t>
            </a:r>
          </a:p>
          <a:p>
            <a:r>
              <a:rPr lang="nl-NL" sz="2800" dirty="0" smtClean="0"/>
              <a:t>Globalisering.</a:t>
            </a:r>
          </a:p>
          <a:p>
            <a:r>
              <a:rPr lang="nl-NL" sz="2800" dirty="0" smtClean="0"/>
              <a:t>Alternatieve vervoersmiddelen (vliegtuig/schip)</a:t>
            </a:r>
          </a:p>
          <a:p>
            <a:endParaRPr lang="nl-NL" sz="2800" dirty="0"/>
          </a:p>
        </p:txBody>
      </p:sp>
    </p:spTree>
    <p:extLst>
      <p:ext uri="{BB962C8B-B14F-4D97-AF65-F5344CB8AC3E}">
        <p14:creationId xmlns:p14="http://schemas.microsoft.com/office/powerpoint/2010/main" val="11410446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Grafisch weergeven van de vraag en het aanbod.	</a:t>
            </a:r>
            <a:endParaRPr lang="nl-NL" dirty="0"/>
          </a:p>
        </p:txBody>
      </p:sp>
      <p:sp>
        <p:nvSpPr>
          <p:cNvPr id="3" name="Tijdelijke aanduiding voor inhoud 2"/>
          <p:cNvSpPr>
            <a:spLocks noGrp="1"/>
          </p:cNvSpPr>
          <p:nvPr>
            <p:ph idx="1"/>
          </p:nvPr>
        </p:nvSpPr>
        <p:spPr>
          <a:xfrm>
            <a:off x="677334" y="1930401"/>
            <a:ext cx="8596668" cy="4927600"/>
          </a:xfrm>
        </p:spPr>
        <p:txBody>
          <a:bodyPr>
            <a:normAutofit/>
          </a:bodyPr>
          <a:lstStyle/>
          <a:p>
            <a:r>
              <a:rPr lang="nl-NL" sz="2500" dirty="0" smtClean="0"/>
              <a:t>Vraag en aanbod op de markt naar arbeidskrachten. </a:t>
            </a:r>
          </a:p>
          <a:p>
            <a:r>
              <a:rPr lang="nl-NL" sz="2500" dirty="0" smtClean="0"/>
              <a:t>Wat gaan we op de assen zetten?</a:t>
            </a:r>
          </a:p>
          <a:p>
            <a:r>
              <a:rPr lang="nl-NL" sz="2500" dirty="0" smtClean="0"/>
              <a:t>Op de horizontale as staat altijd de hoeveelheid.</a:t>
            </a:r>
          </a:p>
          <a:p>
            <a:r>
              <a:rPr lang="nl-NL" sz="2500" dirty="0" smtClean="0"/>
              <a:t>In dit geval de gevraagde en aangeboden hoeveelheid arbeid.</a:t>
            </a:r>
          </a:p>
          <a:p>
            <a:r>
              <a:rPr lang="nl-NL" sz="2500" dirty="0" smtClean="0"/>
              <a:t>Op de verticale as staat altijd de prijs.</a:t>
            </a:r>
          </a:p>
          <a:p>
            <a:r>
              <a:rPr lang="nl-NL" sz="2500" dirty="0" smtClean="0"/>
              <a:t>In dit geval is dat uitgedrukt in uurloon.</a:t>
            </a:r>
          </a:p>
          <a:p>
            <a:r>
              <a:rPr lang="nl-NL" sz="2500" dirty="0" smtClean="0"/>
              <a:t>Prijs op de goederen markt = prijs</a:t>
            </a:r>
          </a:p>
          <a:p>
            <a:r>
              <a:rPr lang="nl-NL" sz="2500" dirty="0" smtClean="0"/>
              <a:t>Prijs op de valutamarkt = wisselkoers</a:t>
            </a:r>
          </a:p>
          <a:p>
            <a:r>
              <a:rPr lang="nl-NL" sz="2500" dirty="0" smtClean="0"/>
              <a:t>Prijs op de kapitaalmarkt = rente.</a:t>
            </a:r>
            <a:endParaRPr lang="nl-NL" sz="2500" dirty="0"/>
          </a:p>
        </p:txBody>
      </p:sp>
    </p:spTree>
    <p:extLst>
      <p:ext uri="{BB962C8B-B14F-4D97-AF65-F5344CB8AC3E}">
        <p14:creationId xmlns:p14="http://schemas.microsoft.com/office/powerpoint/2010/main" val="358101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7058722" cy="6763069"/>
          </a:xfrm>
          <a:prstGeom prst="rect">
            <a:avLst/>
          </a:prstGeom>
        </p:spPr>
      </p:pic>
    </p:spTree>
    <p:extLst>
      <p:ext uri="{BB962C8B-B14F-4D97-AF65-F5344CB8AC3E}">
        <p14:creationId xmlns:p14="http://schemas.microsoft.com/office/powerpoint/2010/main" val="15840702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uurloon.</a:t>
            </a:r>
            <a:endParaRPr lang="nl-NL" dirty="0"/>
          </a:p>
        </p:txBody>
      </p:sp>
      <p:sp>
        <p:nvSpPr>
          <p:cNvPr id="3" name="Tijdelijke aanduiding voor inhoud 2"/>
          <p:cNvSpPr>
            <a:spLocks noGrp="1"/>
          </p:cNvSpPr>
          <p:nvPr>
            <p:ph idx="1"/>
          </p:nvPr>
        </p:nvSpPr>
        <p:spPr/>
        <p:txBody>
          <a:bodyPr>
            <a:normAutofit/>
          </a:bodyPr>
          <a:lstStyle/>
          <a:p>
            <a:r>
              <a:rPr lang="nl-NL" sz="2500" dirty="0" smtClean="0"/>
              <a:t>De evenwichtsprijs om deze markt wordt ook wel het evenwichtsloon genoemd.</a:t>
            </a:r>
          </a:p>
          <a:p>
            <a:r>
              <a:rPr lang="nl-NL" sz="2500" dirty="0" smtClean="0"/>
              <a:t>Deze komt tot stand waar </a:t>
            </a:r>
            <a:r>
              <a:rPr lang="nl-NL" sz="2500" dirty="0" err="1" smtClean="0"/>
              <a:t>Qa</a:t>
            </a:r>
            <a:r>
              <a:rPr lang="nl-NL" sz="2500" dirty="0" smtClean="0"/>
              <a:t> en </a:t>
            </a:r>
            <a:r>
              <a:rPr lang="nl-NL" sz="2500" dirty="0" err="1" smtClean="0"/>
              <a:t>Qv</a:t>
            </a:r>
            <a:r>
              <a:rPr lang="nl-NL" sz="2500" dirty="0" smtClean="0"/>
              <a:t> elkaar kruisen.</a:t>
            </a:r>
          </a:p>
          <a:p>
            <a:r>
              <a:rPr lang="nl-NL" sz="2500" dirty="0" smtClean="0"/>
              <a:t>Dit kunnen we ook berekenen door </a:t>
            </a:r>
            <a:r>
              <a:rPr lang="nl-NL" sz="2500" dirty="0" err="1" smtClean="0"/>
              <a:t>Qa</a:t>
            </a:r>
            <a:r>
              <a:rPr lang="nl-NL" sz="2500" dirty="0" smtClean="0"/>
              <a:t> en </a:t>
            </a:r>
            <a:r>
              <a:rPr lang="nl-NL" sz="2500" dirty="0" err="1" smtClean="0"/>
              <a:t>Qv</a:t>
            </a:r>
            <a:r>
              <a:rPr lang="nl-NL" sz="2500" dirty="0" smtClean="0"/>
              <a:t> wiskundig aan elkaar gelijk te stellen (zie bladzijde 54).</a:t>
            </a:r>
          </a:p>
          <a:p>
            <a:r>
              <a:rPr lang="nl-NL" sz="2500" dirty="0" smtClean="0"/>
              <a:t>Door telkens een loon in de </a:t>
            </a:r>
            <a:r>
              <a:rPr lang="nl-NL" sz="2500" dirty="0" err="1" smtClean="0"/>
              <a:t>Qa</a:t>
            </a:r>
            <a:r>
              <a:rPr lang="nl-NL" sz="2500" dirty="0" smtClean="0"/>
              <a:t> en </a:t>
            </a:r>
            <a:r>
              <a:rPr lang="nl-NL" sz="2500" dirty="0" err="1" smtClean="0"/>
              <a:t>Qv</a:t>
            </a:r>
            <a:r>
              <a:rPr lang="nl-NL" sz="2500" dirty="0" smtClean="0"/>
              <a:t> functie in te voeren kan berekend worden hoe hoog de vraag en het aanbod is bij dit bijbehorende loon.</a:t>
            </a:r>
            <a:endParaRPr lang="nl-NL" sz="2500" dirty="0"/>
          </a:p>
        </p:txBody>
      </p:sp>
    </p:spTree>
    <p:extLst>
      <p:ext uri="{BB962C8B-B14F-4D97-AF65-F5344CB8AC3E}">
        <p14:creationId xmlns:p14="http://schemas.microsoft.com/office/powerpoint/2010/main" val="567928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Hoofdstuk 6.	</a:t>
            </a:r>
            <a:endParaRPr lang="nl-NL" dirty="0"/>
          </a:p>
        </p:txBody>
      </p:sp>
      <p:sp>
        <p:nvSpPr>
          <p:cNvPr id="3" name="Tijdelijke aanduiding voor inhoud 2"/>
          <p:cNvSpPr>
            <a:spLocks noGrp="1"/>
          </p:cNvSpPr>
          <p:nvPr>
            <p:ph idx="1"/>
          </p:nvPr>
        </p:nvSpPr>
        <p:spPr/>
        <p:txBody>
          <a:bodyPr>
            <a:noAutofit/>
          </a:bodyPr>
          <a:lstStyle/>
          <a:p>
            <a:r>
              <a:rPr lang="nl-NL" sz="2500" dirty="0" smtClean="0"/>
              <a:t>Wat kost het de maatschappij.</a:t>
            </a:r>
          </a:p>
          <a:p>
            <a:r>
              <a:rPr lang="nl-NL" sz="2500" dirty="0" smtClean="0"/>
              <a:t>Autorijden beïnvloed niet alleen jezelf maar ook anderen?</a:t>
            </a:r>
          </a:p>
          <a:p>
            <a:r>
              <a:rPr lang="nl-NL" sz="2500" dirty="0" smtClean="0"/>
              <a:t>Hoe?</a:t>
            </a:r>
          </a:p>
          <a:p>
            <a:r>
              <a:rPr lang="nl-NL" sz="2500" dirty="0" smtClean="0"/>
              <a:t>Milieuvervuiling, file ect.</a:t>
            </a:r>
          </a:p>
          <a:p>
            <a:r>
              <a:rPr lang="nl-NL" sz="2500" dirty="0" smtClean="0"/>
              <a:t>Dit noemen we externe effecten:</a:t>
            </a:r>
          </a:p>
          <a:p>
            <a:r>
              <a:rPr lang="nl-NL" sz="2500" dirty="0" smtClean="0"/>
              <a:t>Gevolgen van productie en/of consumptie op de welvaart van anderen dat niet in de prijs van het product is doorberekend.</a:t>
            </a:r>
          </a:p>
          <a:p>
            <a:endParaRPr lang="nl-NL" sz="2500" dirty="0"/>
          </a:p>
        </p:txBody>
      </p:sp>
    </p:spTree>
    <p:extLst>
      <p:ext uri="{BB962C8B-B14F-4D97-AF65-F5344CB8AC3E}">
        <p14:creationId xmlns:p14="http://schemas.microsoft.com/office/powerpoint/2010/main" val="378583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Gemiddelde heffingstarief.</a:t>
            </a:r>
            <a:endParaRPr lang="nl-NL" dirty="0"/>
          </a:p>
        </p:txBody>
      </p:sp>
      <p:sp>
        <p:nvSpPr>
          <p:cNvPr id="3" name="Tijdelijke aanduiding voor inhoud 2"/>
          <p:cNvSpPr>
            <a:spLocks noGrp="1"/>
          </p:cNvSpPr>
          <p:nvPr>
            <p:ph idx="1"/>
          </p:nvPr>
        </p:nvSpPr>
        <p:spPr/>
        <p:txBody>
          <a:bodyPr>
            <a:normAutofit/>
          </a:bodyPr>
          <a:lstStyle/>
          <a:p>
            <a:r>
              <a:rPr lang="nl-NL" sz="2500" dirty="0" smtClean="0"/>
              <a:t>Het gemiddelde heffingstarief = inkomensheffing (16.089) / brutoloon (54.600) * 100%.</a:t>
            </a:r>
          </a:p>
          <a:p>
            <a:r>
              <a:rPr lang="nl-NL" sz="2500" dirty="0" smtClean="0"/>
              <a:t>Berekend hoeveel je gemiddeld je over je loon belasting betaald.</a:t>
            </a:r>
          </a:p>
          <a:p>
            <a:r>
              <a:rPr lang="nl-NL" sz="2500" dirty="0" smtClean="0"/>
              <a:t>Het marginale heffingstarief = het percentage wat je aan loonbelasting betaald over je laatst verdiende euro. </a:t>
            </a:r>
            <a:r>
              <a:rPr lang="nl-NL" sz="2500" dirty="0" err="1" smtClean="0"/>
              <a:t>Cq</a:t>
            </a:r>
            <a:r>
              <a:rPr lang="nl-NL" sz="2500" dirty="0" smtClean="0"/>
              <a:t> de 49.400 euro (belastbaar inkomen) valt in schrijf 3, dus je betaald over je laatst verdiende euro 40,4%.</a:t>
            </a:r>
            <a:endParaRPr lang="nl-NL" sz="2500" dirty="0"/>
          </a:p>
        </p:txBody>
      </p:sp>
    </p:spTree>
    <p:extLst>
      <p:ext uri="{BB962C8B-B14F-4D97-AF65-F5344CB8AC3E}">
        <p14:creationId xmlns:p14="http://schemas.microsoft.com/office/powerpoint/2010/main" val="193824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Externe effecten.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Wanneer deze effecten de welvaart verlagen noemen we dit negatieve externe effecten (bijvoorbeeld uitlaatgassen die het milieu aantasten)</a:t>
            </a:r>
          </a:p>
          <a:p>
            <a:r>
              <a:rPr lang="nl-NL" sz="2500" dirty="0" smtClean="0"/>
              <a:t>Wanneer deze effecten de welvaart verhogen noemen we dit positieve externe effecten (het boek gebruikt als voorbeeld, een oldtimer trekt kijkers die genieten om er naar te kijken zonder ervoor te hoeven te betalen).</a:t>
            </a:r>
          </a:p>
          <a:p>
            <a:r>
              <a:rPr lang="nl-NL" sz="2500" dirty="0" smtClean="0"/>
              <a:t>Als de externe effecten in de prijs worden opgenomen noemen we dit dat de effecten worden geïnternaliseerd. </a:t>
            </a:r>
            <a:endParaRPr lang="nl-NL" sz="2500" dirty="0"/>
          </a:p>
        </p:txBody>
      </p:sp>
    </p:spTree>
    <p:extLst>
      <p:ext uri="{BB962C8B-B14F-4D97-AF65-F5344CB8AC3E}">
        <p14:creationId xmlns:p14="http://schemas.microsoft.com/office/powerpoint/2010/main" val="65752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Anders betalen voor mobiliteit.</a:t>
            </a:r>
            <a:endParaRPr lang="nl-NL" dirty="0"/>
          </a:p>
        </p:txBody>
      </p:sp>
      <p:sp>
        <p:nvSpPr>
          <p:cNvPr id="3" name="Tijdelijke aanduiding voor inhoud 2"/>
          <p:cNvSpPr>
            <a:spLocks noGrp="1"/>
          </p:cNvSpPr>
          <p:nvPr>
            <p:ph idx="1"/>
          </p:nvPr>
        </p:nvSpPr>
        <p:spPr>
          <a:xfrm>
            <a:off x="336884" y="1503947"/>
            <a:ext cx="9733548" cy="4944979"/>
          </a:xfrm>
        </p:spPr>
        <p:txBody>
          <a:bodyPr>
            <a:normAutofit lnSpcReduction="10000"/>
          </a:bodyPr>
          <a:lstStyle/>
          <a:p>
            <a:r>
              <a:rPr lang="nl-NL" sz="2500" dirty="0" smtClean="0"/>
              <a:t>Hoe betalen we nu voor autogebruik?</a:t>
            </a:r>
          </a:p>
          <a:p>
            <a:r>
              <a:rPr lang="nl-NL" sz="2500" dirty="0" smtClean="0"/>
              <a:t>Benzine (accijnzen en btw voor de overheid)</a:t>
            </a:r>
          </a:p>
          <a:p>
            <a:r>
              <a:rPr lang="nl-NL" sz="2500" dirty="0" smtClean="0"/>
              <a:t>Wegenbelasting (betalen voor het bezit van een auto).</a:t>
            </a:r>
          </a:p>
          <a:p>
            <a:r>
              <a:rPr lang="nl-NL" sz="2500" dirty="0" smtClean="0"/>
              <a:t>In veel landen willen ze het gebruik van een auto (helemaal tijdens momenten van file, dus als veel mensen het gebruiken) proberen af te remmen.</a:t>
            </a:r>
          </a:p>
          <a:p>
            <a:r>
              <a:rPr lang="nl-NL" sz="2500" dirty="0" smtClean="0"/>
              <a:t>Een methode hierbij is een kilometerheffing.</a:t>
            </a:r>
          </a:p>
          <a:p>
            <a:r>
              <a:rPr lang="nl-NL" sz="2500" dirty="0" smtClean="0"/>
              <a:t>Dan betaal je wanneer je op een bepaald tijdstip of een bepaalde plek gebruik maakt van de weg.</a:t>
            </a:r>
          </a:p>
          <a:p>
            <a:r>
              <a:rPr lang="nl-NL" sz="2500" dirty="0" smtClean="0"/>
              <a:t>Ter compensatie wordt vaak de wegenbelasting verlaagd.</a:t>
            </a:r>
          </a:p>
          <a:p>
            <a:r>
              <a:rPr lang="nl-NL" sz="2500" dirty="0" smtClean="0"/>
              <a:t>Cq het bezit wordt niet meer belast, maar het gebruik.</a:t>
            </a:r>
            <a:endParaRPr lang="nl-NL" sz="2500" dirty="0"/>
          </a:p>
        </p:txBody>
      </p:sp>
    </p:spTree>
    <p:extLst>
      <p:ext uri="{BB962C8B-B14F-4D97-AF65-F5344CB8AC3E}">
        <p14:creationId xmlns:p14="http://schemas.microsoft.com/office/powerpoint/2010/main" val="370954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Is het effectief?</a:t>
            </a:r>
            <a:endParaRPr lang="nl-NL" dirty="0"/>
          </a:p>
        </p:txBody>
      </p:sp>
      <p:sp>
        <p:nvSpPr>
          <p:cNvPr id="3" name="Tijdelijke aanduiding voor inhoud 2"/>
          <p:cNvSpPr>
            <a:spLocks noGrp="1"/>
          </p:cNvSpPr>
          <p:nvPr>
            <p:ph idx="1"/>
          </p:nvPr>
        </p:nvSpPr>
        <p:spPr>
          <a:xfrm>
            <a:off x="348916" y="1239253"/>
            <a:ext cx="10166684" cy="4802109"/>
          </a:xfrm>
        </p:spPr>
        <p:txBody>
          <a:bodyPr>
            <a:noAutofit/>
          </a:bodyPr>
          <a:lstStyle/>
          <a:p>
            <a:r>
              <a:rPr lang="nl-NL" sz="2500" dirty="0" smtClean="0"/>
              <a:t>Jullie hebben een eigen speelgoed winkel.</a:t>
            </a:r>
          </a:p>
          <a:p>
            <a:r>
              <a:rPr lang="nl-NL" sz="2500" dirty="0" smtClean="0"/>
              <a:t>Jullie verkopen speelgoed voor 200 euro per stuk.</a:t>
            </a:r>
          </a:p>
          <a:p>
            <a:r>
              <a:rPr lang="nl-NL" sz="2500" dirty="0" smtClean="0"/>
              <a:t>Jullie verkopen op dit moment 400 stuks speelgoed.</a:t>
            </a:r>
            <a:endParaRPr lang="nl-NL" sz="2500" dirty="0"/>
          </a:p>
          <a:p>
            <a:r>
              <a:rPr lang="nl-NL" sz="2500" dirty="0" smtClean="0"/>
              <a:t>Je overweegt het speelgoed voor 250 euro te gaan verkopen.</a:t>
            </a:r>
          </a:p>
          <a:p>
            <a:r>
              <a:rPr lang="nl-NL" sz="2500" dirty="0" smtClean="0"/>
              <a:t>Je verkoopt dan nog 375 stuks speelgoed.</a:t>
            </a:r>
          </a:p>
          <a:p>
            <a:r>
              <a:rPr lang="nl-NL" sz="2500" dirty="0" smtClean="0"/>
              <a:t>Ga je dit wel of niet doen?</a:t>
            </a:r>
          </a:p>
          <a:p>
            <a:r>
              <a:rPr lang="nl-NL" sz="2500" dirty="0" smtClean="0"/>
              <a:t>Je overweegt het speelgoed voor 300 euro te gaan verkopen.</a:t>
            </a:r>
          </a:p>
          <a:p>
            <a:r>
              <a:rPr lang="nl-NL" sz="2500" dirty="0" smtClean="0"/>
              <a:t>Je verkoopt dan nog 150 stuks speelgoed.</a:t>
            </a:r>
          </a:p>
          <a:p>
            <a:r>
              <a:rPr lang="nl-NL" sz="2500" dirty="0" smtClean="0"/>
              <a:t>Ga je dit wel of niet doen?</a:t>
            </a:r>
            <a:endParaRPr lang="nl-NL" sz="2500" dirty="0"/>
          </a:p>
          <a:p>
            <a:r>
              <a:rPr lang="nl-NL" sz="2500" dirty="0" smtClean="0"/>
              <a:t>Wat bepaald dus of je wel of niet je prijs gaat verhogen/verlagen?</a:t>
            </a:r>
          </a:p>
          <a:p>
            <a:r>
              <a:rPr lang="nl-NL" sz="2500" dirty="0" smtClean="0"/>
              <a:t>Hoe sterk je afzet reageert.</a:t>
            </a:r>
            <a:endParaRPr lang="nl-NL" sz="2500" dirty="0"/>
          </a:p>
        </p:txBody>
      </p:sp>
    </p:spTree>
    <p:extLst>
      <p:ext uri="{BB962C8B-B14F-4D97-AF65-F5344CB8AC3E}">
        <p14:creationId xmlns:p14="http://schemas.microsoft.com/office/powerpoint/2010/main" val="286110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gaan we dit berekenen?</a:t>
            </a:r>
            <a:endParaRPr lang="nl-NL" dirty="0"/>
          </a:p>
        </p:txBody>
      </p:sp>
      <p:sp>
        <p:nvSpPr>
          <p:cNvPr id="3" name="Tijdelijke aanduiding voor inhoud 2"/>
          <p:cNvSpPr>
            <a:spLocks noGrp="1"/>
          </p:cNvSpPr>
          <p:nvPr>
            <p:ph idx="1"/>
          </p:nvPr>
        </p:nvSpPr>
        <p:spPr>
          <a:xfrm>
            <a:off x="577516" y="1335505"/>
            <a:ext cx="8696486" cy="4705857"/>
          </a:xfrm>
        </p:spPr>
        <p:txBody>
          <a:bodyPr>
            <a:noAutofit/>
          </a:bodyPr>
          <a:lstStyle/>
          <a:p>
            <a:r>
              <a:rPr lang="nl-NL" sz="2500" dirty="0" smtClean="0"/>
              <a:t>Je prijs stijgt met 1 euro, terwijl je afzet daalt met 10. is dit wel of niet gunstig?</a:t>
            </a:r>
          </a:p>
          <a:p>
            <a:r>
              <a:rPr lang="nl-NL" sz="2500" dirty="0" smtClean="0"/>
              <a:t>Dit weten we nog niet, we weten tenslotte niet de begin situatie.</a:t>
            </a:r>
          </a:p>
          <a:p>
            <a:r>
              <a:rPr lang="nl-NL" sz="2500" dirty="0" smtClean="0"/>
              <a:t>Stel je verkocht eerst je product voor 100 euro in totaal 11 stuks</a:t>
            </a:r>
          </a:p>
          <a:p>
            <a:r>
              <a:rPr lang="nl-NL" sz="2500" dirty="0" smtClean="0"/>
              <a:t>Nu voor 101 euro in totaal 1 stuk.</a:t>
            </a:r>
          </a:p>
          <a:p>
            <a:r>
              <a:rPr lang="nl-NL" sz="2500" dirty="0" smtClean="0"/>
              <a:t>Je gaat erop achteruit.</a:t>
            </a:r>
          </a:p>
          <a:p>
            <a:r>
              <a:rPr lang="nl-NL" sz="2500" dirty="0" smtClean="0"/>
              <a:t>Stel je verkocht je product voor 1 euro in totaal 100 stuks</a:t>
            </a:r>
          </a:p>
          <a:p>
            <a:r>
              <a:rPr lang="nl-NL" sz="2500" dirty="0" smtClean="0"/>
              <a:t>Nu voor 2 euro in totaal 90 stuks.</a:t>
            </a:r>
          </a:p>
          <a:p>
            <a:r>
              <a:rPr lang="nl-NL" sz="2500" dirty="0" smtClean="0"/>
              <a:t>Je gaat erop vooruit.</a:t>
            </a:r>
          </a:p>
          <a:p>
            <a:endParaRPr lang="nl-NL" sz="2500" dirty="0"/>
          </a:p>
        </p:txBody>
      </p:sp>
    </p:spTree>
    <p:extLst>
      <p:ext uri="{BB962C8B-B14F-4D97-AF65-F5344CB8AC3E}">
        <p14:creationId xmlns:p14="http://schemas.microsoft.com/office/powerpoint/2010/main" val="176426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609600"/>
            <a:ext cx="10106526" cy="1320800"/>
          </a:xfrm>
        </p:spPr>
        <p:txBody>
          <a:bodyPr>
            <a:normAutofit fontScale="90000"/>
          </a:bodyPr>
          <a:lstStyle/>
          <a:p>
            <a:r>
              <a:rPr lang="nl-NL" dirty="0" smtClean="0"/>
              <a:t>Om uit te rekenen hoeveel de hoeveelheid reageert op de prijs gebruiken we de prijselasticiteit</a:t>
            </a:r>
            <a:endParaRPr lang="nl-NL" dirty="0"/>
          </a:p>
        </p:txBody>
      </p:sp>
      <p:sp>
        <p:nvSpPr>
          <p:cNvPr id="3" name="Tijdelijke aanduiding voor inhoud 2"/>
          <p:cNvSpPr>
            <a:spLocks noGrp="1"/>
          </p:cNvSpPr>
          <p:nvPr>
            <p:ph idx="1"/>
          </p:nvPr>
        </p:nvSpPr>
        <p:spPr>
          <a:xfrm>
            <a:off x="613611" y="1930400"/>
            <a:ext cx="9853863" cy="4110963"/>
          </a:xfrm>
        </p:spPr>
        <p:txBody>
          <a:bodyPr>
            <a:noAutofit/>
          </a:bodyPr>
          <a:lstStyle/>
          <a:p>
            <a:r>
              <a:rPr lang="nl-NL" sz="2500" dirty="0" smtClean="0"/>
              <a:t>EV (prijselasticiteit = procentuele verandering van de gevraagde hoeveelheid / procentuele verandering van de prijs.</a:t>
            </a:r>
            <a:endParaRPr lang="nl-NL" sz="2500" dirty="0"/>
          </a:p>
          <a:p>
            <a:r>
              <a:rPr lang="nl-NL" sz="2500" dirty="0" smtClean="0"/>
              <a:t>Bij elasticiteit staat de oorzaak, de actie altijd in de noemer (dus onderaan de deelstreep). Het gevolg, de reactie staat altijd in de teller (dus bovenaan).</a:t>
            </a:r>
            <a:endParaRPr lang="nl-NL" sz="2500" dirty="0"/>
          </a:p>
          <a:p>
            <a:r>
              <a:rPr lang="nl-NL" sz="2500" dirty="0" smtClean="0"/>
              <a:t>Prijselasticiteit is een negatief getal.</a:t>
            </a:r>
          </a:p>
          <a:p>
            <a:r>
              <a:rPr lang="nl-NL" sz="2500" dirty="0" smtClean="0"/>
              <a:t>Tenslotte een stijging van de prijs zorgt voor een daling van de hoeveelheid</a:t>
            </a:r>
          </a:p>
          <a:p>
            <a:r>
              <a:rPr lang="nl-NL" sz="2500" dirty="0" smtClean="0"/>
              <a:t>Een daling van de prijs zorgt voor een stijging van de hoeveelheid.</a:t>
            </a:r>
          </a:p>
          <a:p>
            <a:r>
              <a:rPr lang="nl-NL" sz="2500" dirty="0" smtClean="0"/>
              <a:t>De relatie is negatief (tegenovergesteld)</a:t>
            </a:r>
            <a:endParaRPr lang="nl-NL" sz="2500" dirty="0"/>
          </a:p>
        </p:txBody>
      </p:sp>
    </p:spTree>
    <p:extLst>
      <p:ext uri="{BB962C8B-B14F-4D97-AF65-F5344CB8AC3E}">
        <p14:creationId xmlns:p14="http://schemas.microsoft.com/office/powerpoint/2010/main" val="176621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Stappenplan elasticiteit.</a:t>
            </a:r>
            <a:endParaRPr lang="nl-NL" dirty="0"/>
          </a:p>
        </p:txBody>
      </p:sp>
      <p:sp>
        <p:nvSpPr>
          <p:cNvPr id="3" name="Tijdelijke aanduiding voor inhoud 2"/>
          <p:cNvSpPr>
            <a:spLocks noGrp="1"/>
          </p:cNvSpPr>
          <p:nvPr>
            <p:ph idx="1"/>
          </p:nvPr>
        </p:nvSpPr>
        <p:spPr/>
        <p:txBody>
          <a:bodyPr>
            <a:noAutofit/>
          </a:bodyPr>
          <a:lstStyle/>
          <a:p>
            <a:r>
              <a:rPr lang="nl-NL" sz="2500" dirty="0" smtClean="0"/>
              <a:t>Formule is procentuele verandering hoeveelheid / procentuele verandering prijs.</a:t>
            </a:r>
          </a:p>
          <a:p>
            <a:endParaRPr lang="nl-NL" sz="2500" dirty="0"/>
          </a:p>
          <a:p>
            <a:r>
              <a:rPr lang="nl-NL" sz="2500" dirty="0" smtClean="0"/>
              <a:t>Voor de % verandering hoeveelheid moeten we de oude en de nieuwe hoeveelheid weten. (nieuw – oud / oud * 100% = verandering)</a:t>
            </a:r>
          </a:p>
          <a:p>
            <a:endParaRPr lang="nl-NL" sz="2500" dirty="0"/>
          </a:p>
          <a:p>
            <a:r>
              <a:rPr lang="nl-NL" sz="2500" dirty="0" smtClean="0"/>
              <a:t>Voor de % verandering van de prijs moeten we oude en de nieuwe prijs weten</a:t>
            </a:r>
            <a:r>
              <a:rPr lang="nl-NL" sz="2500" dirty="0"/>
              <a:t>. (nieuw – oud / oud * 100% = verandering)</a:t>
            </a:r>
          </a:p>
          <a:p>
            <a:endParaRPr lang="nl-NL" sz="2500" dirty="0" smtClean="0"/>
          </a:p>
          <a:p>
            <a:endParaRPr lang="nl-NL" sz="2500" dirty="0"/>
          </a:p>
        </p:txBody>
      </p:sp>
    </p:spTree>
    <p:extLst>
      <p:ext uri="{BB962C8B-B14F-4D97-AF65-F5344CB8AC3E}">
        <p14:creationId xmlns:p14="http://schemas.microsoft.com/office/powerpoint/2010/main" val="400780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Prijselastisch en inelastisch.</a:t>
            </a:r>
            <a:endParaRPr lang="nl-NL" dirty="0"/>
          </a:p>
        </p:txBody>
      </p:sp>
      <p:sp>
        <p:nvSpPr>
          <p:cNvPr id="3" name="Tijdelijke aanduiding voor inhoud 2"/>
          <p:cNvSpPr>
            <a:spLocks noGrp="1"/>
          </p:cNvSpPr>
          <p:nvPr>
            <p:ph idx="1"/>
          </p:nvPr>
        </p:nvSpPr>
        <p:spPr/>
        <p:txBody>
          <a:bodyPr>
            <a:normAutofit/>
          </a:bodyPr>
          <a:lstStyle/>
          <a:p>
            <a:r>
              <a:rPr lang="nl-NL" sz="2500" dirty="0" smtClean="0"/>
              <a:t>Is de EV groter dan 1 of kleiner dan -1 (dus 2 of -2) is er sprake van een prijselastische situatie.</a:t>
            </a:r>
          </a:p>
          <a:p>
            <a:r>
              <a:rPr lang="nl-NL" sz="2500" dirty="0" smtClean="0"/>
              <a:t>is de EV kleiner dan 1 of groter dan -1 (dus 0,5 of -0,5) is er sprake van een prijsinelastische situatie.</a:t>
            </a:r>
          </a:p>
          <a:p>
            <a:endParaRPr lang="nl-NL" sz="2500" dirty="0"/>
          </a:p>
        </p:txBody>
      </p:sp>
    </p:spTree>
    <p:extLst>
      <p:ext uri="{BB962C8B-B14F-4D97-AF65-F5344CB8AC3E}">
        <p14:creationId xmlns:p14="http://schemas.microsoft.com/office/powerpoint/2010/main" val="41134440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Prijselastisch en inelastisch.</a:t>
            </a:r>
            <a:endParaRPr lang="nl-NL" dirty="0"/>
          </a:p>
        </p:txBody>
      </p:sp>
      <p:sp>
        <p:nvSpPr>
          <p:cNvPr id="3" name="Tijdelijke aanduiding voor inhoud 2"/>
          <p:cNvSpPr>
            <a:spLocks noGrp="1"/>
          </p:cNvSpPr>
          <p:nvPr>
            <p:ph idx="1"/>
          </p:nvPr>
        </p:nvSpPr>
        <p:spPr/>
        <p:txBody>
          <a:bodyPr>
            <a:normAutofit/>
          </a:bodyPr>
          <a:lstStyle/>
          <a:p>
            <a:r>
              <a:rPr lang="nl-NL" sz="2500" dirty="0" smtClean="0"/>
              <a:t>Is de EV groter dan 1 of kleiner dan -1 (dus 2 of -2) is er sprake van een prijselastische situatie.</a:t>
            </a:r>
          </a:p>
          <a:p>
            <a:r>
              <a:rPr lang="nl-NL" sz="2500" dirty="0" smtClean="0"/>
              <a:t>is de EV kleiner dan 1 of groter dan -1 (dus 0,5 of -0,5) is er sprake van een prijsinelastische situatie.</a:t>
            </a:r>
          </a:p>
          <a:p>
            <a:endParaRPr lang="nl-NL" sz="2500" dirty="0"/>
          </a:p>
        </p:txBody>
      </p:sp>
    </p:spTree>
    <p:extLst>
      <p:ext uri="{BB962C8B-B14F-4D97-AF65-F5344CB8AC3E}">
        <p14:creationId xmlns:p14="http://schemas.microsoft.com/office/powerpoint/2010/main" val="19661098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7152"/>
          <a:stretch/>
        </p:blipFill>
        <p:spPr>
          <a:xfrm>
            <a:off x="0" y="22225"/>
            <a:ext cx="12192000" cy="495133"/>
          </a:xfrm>
          <a:prstGeom prst="rect">
            <a:avLst/>
          </a:prstGeom>
        </p:spPr>
      </p:pic>
      <p:pic>
        <p:nvPicPr>
          <p:cNvPr id="5" name="Afbeelding 4"/>
          <p:cNvPicPr>
            <a:picLocks noChangeAspect="1"/>
          </p:cNvPicPr>
          <p:nvPr/>
        </p:nvPicPr>
        <p:blipFill rotWithShape="1">
          <a:blip r:embed="rId2"/>
          <a:srcRect b="61052"/>
          <a:stretch/>
        </p:blipFill>
        <p:spPr>
          <a:xfrm>
            <a:off x="0" y="22225"/>
            <a:ext cx="12192000" cy="844049"/>
          </a:xfrm>
          <a:prstGeom prst="rect">
            <a:avLst/>
          </a:prstGeom>
        </p:spPr>
      </p:pic>
      <p:pic>
        <p:nvPicPr>
          <p:cNvPr id="6" name="Afbeelding 5"/>
          <p:cNvPicPr>
            <a:picLocks noChangeAspect="1"/>
          </p:cNvPicPr>
          <p:nvPr/>
        </p:nvPicPr>
        <p:blipFill rotWithShape="1">
          <a:blip r:embed="rId2"/>
          <a:srcRect b="43840"/>
          <a:stretch/>
        </p:blipFill>
        <p:spPr>
          <a:xfrm>
            <a:off x="0" y="22226"/>
            <a:ext cx="12192000" cy="1217028"/>
          </a:xfrm>
          <a:prstGeom prst="rect">
            <a:avLst/>
          </a:prstGeom>
        </p:spPr>
      </p:pic>
      <p:pic>
        <p:nvPicPr>
          <p:cNvPr id="7" name="Afbeelding 6"/>
          <p:cNvPicPr>
            <a:picLocks noChangeAspect="1"/>
          </p:cNvPicPr>
          <p:nvPr/>
        </p:nvPicPr>
        <p:blipFill rotWithShape="1">
          <a:blip r:embed="rId2"/>
          <a:srcRect b="27185"/>
          <a:stretch/>
        </p:blipFill>
        <p:spPr>
          <a:xfrm>
            <a:off x="0" y="22225"/>
            <a:ext cx="12192000" cy="1577975"/>
          </a:xfrm>
          <a:prstGeom prst="rect">
            <a:avLst/>
          </a:prstGeom>
        </p:spPr>
      </p:pic>
      <p:pic>
        <p:nvPicPr>
          <p:cNvPr id="8" name="Afbeelding 7"/>
          <p:cNvPicPr>
            <a:picLocks noChangeAspect="1"/>
          </p:cNvPicPr>
          <p:nvPr/>
        </p:nvPicPr>
        <p:blipFill>
          <a:blip r:embed="rId2"/>
          <a:stretch>
            <a:fillRect/>
          </a:stretch>
        </p:blipFill>
        <p:spPr>
          <a:xfrm>
            <a:off x="0" y="22225"/>
            <a:ext cx="12192000" cy="2167099"/>
          </a:xfrm>
          <a:prstGeom prst="rect">
            <a:avLst/>
          </a:prstGeom>
        </p:spPr>
      </p:pic>
    </p:spTree>
    <p:extLst>
      <p:ext uri="{BB962C8B-B14F-4D97-AF65-F5344CB8AC3E}">
        <p14:creationId xmlns:p14="http://schemas.microsoft.com/office/powerpoint/2010/main" val="362192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Waarvan is de prijselasticiteit van de vraag afhankelijk.</a:t>
            </a:r>
            <a:endParaRPr lang="nl-NL" dirty="0"/>
          </a:p>
        </p:txBody>
      </p:sp>
      <p:sp>
        <p:nvSpPr>
          <p:cNvPr id="3" name="Tijdelijke aanduiding voor inhoud 2"/>
          <p:cNvSpPr>
            <a:spLocks noGrp="1"/>
          </p:cNvSpPr>
          <p:nvPr>
            <p:ph idx="1"/>
          </p:nvPr>
        </p:nvSpPr>
        <p:spPr>
          <a:xfrm>
            <a:off x="677334" y="2172620"/>
            <a:ext cx="8596668" cy="3880773"/>
          </a:xfrm>
        </p:spPr>
        <p:txBody>
          <a:bodyPr>
            <a:normAutofit fontScale="92500" lnSpcReduction="10000"/>
          </a:bodyPr>
          <a:lstStyle/>
          <a:p>
            <a:r>
              <a:rPr lang="nl-NL" sz="2500" dirty="0" smtClean="0"/>
              <a:t>Welke factoren zorgen ervoor dat bepaalde goederen erg sterk reageren op een prijsverandering terwijl andere goederen nauwelijks reageren op een prijsverandering.</a:t>
            </a:r>
          </a:p>
          <a:p>
            <a:endParaRPr lang="nl-NL" sz="2500" dirty="0"/>
          </a:p>
          <a:p>
            <a:r>
              <a:rPr lang="nl-NL" sz="2500" dirty="0" smtClean="0"/>
              <a:t>Of er wel of geen substituten zijn.</a:t>
            </a:r>
          </a:p>
          <a:p>
            <a:r>
              <a:rPr lang="nl-NL" sz="2500" dirty="0" smtClean="0"/>
              <a:t>De termijn waarop we het bekijken.</a:t>
            </a:r>
          </a:p>
          <a:p>
            <a:r>
              <a:rPr lang="nl-NL" sz="2500" dirty="0" smtClean="0"/>
              <a:t>Type goed (noodzakelijke goederen, luxe goederen)</a:t>
            </a:r>
          </a:p>
          <a:p>
            <a:r>
              <a:rPr lang="nl-NL" sz="2500" dirty="0" smtClean="0"/>
              <a:t>Hangt ook af van de persoon (hoe noodzakelijk het is, of er substituten zijn ect)</a:t>
            </a:r>
          </a:p>
        </p:txBody>
      </p:sp>
    </p:spTree>
    <p:extLst>
      <p:ext uri="{BB962C8B-B14F-4D97-AF65-F5344CB8AC3E}">
        <p14:creationId xmlns:p14="http://schemas.microsoft.com/office/powerpoint/2010/main" val="82488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Type belastingsystemen: proportioneel.</a:t>
            </a:r>
            <a:endParaRPr lang="nl-NL" dirty="0"/>
          </a:p>
        </p:txBody>
      </p:sp>
      <p:sp>
        <p:nvSpPr>
          <p:cNvPr id="3" name="Tijdelijke aanduiding voor inhoud 2"/>
          <p:cNvSpPr>
            <a:spLocks noGrp="1"/>
          </p:cNvSpPr>
          <p:nvPr>
            <p:ph idx="1"/>
          </p:nvPr>
        </p:nvSpPr>
        <p:spPr>
          <a:xfrm>
            <a:off x="677334" y="1271589"/>
            <a:ext cx="8596668" cy="4769774"/>
          </a:xfrm>
        </p:spPr>
        <p:txBody>
          <a:bodyPr>
            <a:noAutofit/>
          </a:bodyPr>
          <a:lstStyle/>
          <a:p>
            <a:r>
              <a:rPr lang="nl-NL" sz="2600" dirty="0" smtClean="0"/>
              <a:t>Als je over al je inkomen hetzelfde belastingpercentage betaald. Noemen we dat een proportioneel belastingstelsel. </a:t>
            </a:r>
            <a:r>
              <a:rPr lang="nl-NL" sz="2600" dirty="0" err="1" smtClean="0"/>
              <a:t>Bvb</a:t>
            </a:r>
            <a:r>
              <a:rPr lang="nl-NL" sz="2600" dirty="0" smtClean="0"/>
              <a:t> over alles 50%.</a:t>
            </a:r>
          </a:p>
          <a:p>
            <a:r>
              <a:rPr lang="nl-NL" sz="2600" dirty="0" smtClean="0"/>
              <a:t>Dit heeft geen effect op de inkomensverdeling. </a:t>
            </a:r>
          </a:p>
          <a:p>
            <a:r>
              <a:rPr lang="nl-NL" sz="2600" dirty="0" smtClean="0"/>
              <a:t>Stel persoon A verdien 100 euro, persoon B 50 euro. </a:t>
            </a:r>
          </a:p>
          <a:p>
            <a:r>
              <a:rPr lang="nl-NL" sz="2600" dirty="0" smtClean="0"/>
              <a:t>Persoon A verdiend dus 2x zoveel als persoon B.</a:t>
            </a:r>
          </a:p>
          <a:p>
            <a:r>
              <a:rPr lang="nl-NL" sz="2600" dirty="0" smtClean="0"/>
              <a:t>Na belasting verdiend persoon A 50 euro (tenslotte 50 euro belasting), persoon B verdiend nog maar 25 euro (tenslotte 25 euro belasting).</a:t>
            </a:r>
          </a:p>
          <a:p>
            <a:r>
              <a:rPr lang="nl-NL" sz="2600" dirty="0" smtClean="0"/>
              <a:t>Na belasting verdiend persoon A nog steeds 2x zoveel. De inkomensverdeling is niet aangepast.</a:t>
            </a:r>
          </a:p>
        </p:txBody>
      </p:sp>
    </p:spTree>
    <p:extLst>
      <p:ext uri="{BB962C8B-B14F-4D97-AF65-F5344CB8AC3E}">
        <p14:creationId xmlns:p14="http://schemas.microsoft.com/office/powerpoint/2010/main" val="81005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27278"/>
          <a:stretch/>
        </p:blipFill>
        <p:spPr>
          <a:xfrm>
            <a:off x="0" y="0"/>
            <a:ext cx="12192000" cy="3753853"/>
          </a:xfrm>
          <a:prstGeom prst="rect">
            <a:avLst/>
          </a:prstGeom>
        </p:spPr>
      </p:pic>
      <p:pic>
        <p:nvPicPr>
          <p:cNvPr id="5" name="Afbeelding 4"/>
          <p:cNvPicPr>
            <a:picLocks noChangeAspect="1"/>
          </p:cNvPicPr>
          <p:nvPr/>
        </p:nvPicPr>
        <p:blipFill rotWithShape="1">
          <a:blip r:embed="rId2"/>
          <a:srcRect b="18654"/>
          <a:stretch/>
        </p:blipFill>
        <p:spPr>
          <a:xfrm>
            <a:off x="0" y="0"/>
            <a:ext cx="12192000" cy="4199021"/>
          </a:xfrm>
          <a:prstGeom prst="rect">
            <a:avLst/>
          </a:prstGeom>
        </p:spPr>
      </p:pic>
      <p:pic>
        <p:nvPicPr>
          <p:cNvPr id="6" name="Afbeelding 5"/>
          <p:cNvPicPr>
            <a:picLocks noChangeAspect="1"/>
          </p:cNvPicPr>
          <p:nvPr/>
        </p:nvPicPr>
        <p:blipFill rotWithShape="1">
          <a:blip r:embed="rId2"/>
          <a:srcRect b="11429"/>
          <a:stretch/>
        </p:blipFill>
        <p:spPr>
          <a:xfrm>
            <a:off x="0" y="1"/>
            <a:ext cx="12192000" cy="4572000"/>
          </a:xfrm>
          <a:prstGeom prst="rect">
            <a:avLst/>
          </a:prstGeom>
        </p:spPr>
      </p:pic>
      <p:pic>
        <p:nvPicPr>
          <p:cNvPr id="7" name="Afbeelding 6"/>
          <p:cNvPicPr>
            <a:picLocks noChangeAspect="1"/>
          </p:cNvPicPr>
          <p:nvPr/>
        </p:nvPicPr>
        <p:blipFill>
          <a:blip r:embed="rId2"/>
          <a:stretch>
            <a:fillRect/>
          </a:stretch>
        </p:blipFill>
        <p:spPr>
          <a:xfrm>
            <a:off x="0" y="0"/>
            <a:ext cx="12192000" cy="5161935"/>
          </a:xfrm>
          <a:prstGeom prst="rect">
            <a:avLst/>
          </a:prstGeom>
        </p:spPr>
      </p:pic>
    </p:spTree>
    <p:extLst>
      <p:ext uri="{BB962C8B-B14F-4D97-AF65-F5344CB8AC3E}">
        <p14:creationId xmlns:p14="http://schemas.microsoft.com/office/powerpoint/2010/main" val="89250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 hebben nu gekeken naar:</a:t>
            </a:r>
            <a:endParaRPr lang="nl-NL" dirty="0"/>
          </a:p>
        </p:txBody>
      </p:sp>
      <p:sp>
        <p:nvSpPr>
          <p:cNvPr id="3" name="Tijdelijke aanduiding voor inhoud 2"/>
          <p:cNvSpPr>
            <a:spLocks noGrp="1"/>
          </p:cNvSpPr>
          <p:nvPr>
            <p:ph idx="1"/>
          </p:nvPr>
        </p:nvSpPr>
        <p:spPr/>
        <p:txBody>
          <a:bodyPr>
            <a:normAutofit/>
          </a:bodyPr>
          <a:lstStyle/>
          <a:p>
            <a:r>
              <a:rPr lang="nl-NL" sz="2500" dirty="0" smtClean="0"/>
              <a:t>De verandering van de prijs en het gevolg ervan op de verandering van de hoeveelheid.</a:t>
            </a:r>
          </a:p>
          <a:p>
            <a:endParaRPr lang="nl-NL" sz="2500" dirty="0"/>
          </a:p>
          <a:p>
            <a:r>
              <a:rPr lang="nl-NL" sz="2500" dirty="0" smtClean="0"/>
              <a:t>We gaan nu kijken naar de verandering van de prijs van goed 1 naar de vraag naar goed 2.</a:t>
            </a:r>
          </a:p>
          <a:p>
            <a:pPr marL="0" indent="0">
              <a:buNone/>
            </a:pPr>
            <a:endParaRPr lang="nl-NL" sz="2500" dirty="0"/>
          </a:p>
        </p:txBody>
      </p:sp>
    </p:spTree>
    <p:extLst>
      <p:ext uri="{BB962C8B-B14F-4D97-AF65-F5344CB8AC3E}">
        <p14:creationId xmlns:p14="http://schemas.microsoft.com/office/powerpoint/2010/main" val="42953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Koffie/thee/koffiemelk</a:t>
            </a:r>
            <a:endParaRPr lang="nl-NL" dirty="0"/>
          </a:p>
        </p:txBody>
      </p:sp>
      <p:sp>
        <p:nvSpPr>
          <p:cNvPr id="3" name="Tijdelijke aanduiding voor inhoud 2"/>
          <p:cNvSpPr>
            <a:spLocks noGrp="1"/>
          </p:cNvSpPr>
          <p:nvPr>
            <p:ph idx="1"/>
          </p:nvPr>
        </p:nvSpPr>
        <p:spPr>
          <a:xfrm>
            <a:off x="120316" y="1251285"/>
            <a:ext cx="11297652" cy="4790078"/>
          </a:xfrm>
        </p:spPr>
        <p:txBody>
          <a:bodyPr>
            <a:normAutofit/>
          </a:bodyPr>
          <a:lstStyle/>
          <a:p>
            <a:r>
              <a:rPr lang="nl-NL" sz="2500" dirty="0" smtClean="0"/>
              <a:t>EK = procentueel verandering van de gevraagde hoeveelheid van goed 1 / procentuele verandering van de prijs van goed 2.</a:t>
            </a:r>
            <a:endParaRPr lang="nl-NL" sz="2500" dirty="0"/>
          </a:p>
          <a:p>
            <a:r>
              <a:rPr lang="nl-NL" sz="2500" dirty="0" smtClean="0"/>
              <a:t>Als de prijs van koffie stijgt, wat gebeurd er met de vraag naar thee?</a:t>
            </a:r>
          </a:p>
          <a:p>
            <a:r>
              <a:rPr lang="nl-NL" sz="2500" dirty="0" smtClean="0"/>
              <a:t>Die stijgt, tenslotte meer mensen willen dan thee. </a:t>
            </a:r>
          </a:p>
          <a:p>
            <a:r>
              <a:rPr lang="nl-NL" sz="2500" dirty="0" smtClean="0"/>
              <a:t>Positieve kruislingse elasticiteit (substitutie goederen)</a:t>
            </a:r>
          </a:p>
          <a:p>
            <a:r>
              <a:rPr lang="nl-NL" sz="2500" dirty="0" smtClean="0"/>
              <a:t>Als de prijs van koffie stijgt, wat gebeurd er met de vraag naar koffiemelk?</a:t>
            </a:r>
          </a:p>
          <a:p>
            <a:r>
              <a:rPr lang="nl-NL" sz="2500" dirty="0" smtClean="0"/>
              <a:t>Die daalt, tenslotte minder mensen willen dan koffiemelk (aangezien minder mensen koffie willen)</a:t>
            </a:r>
          </a:p>
          <a:p>
            <a:r>
              <a:rPr lang="nl-NL" sz="2500" dirty="0" smtClean="0"/>
              <a:t>Negatieve kruislingse elasticiteit (complementaire goederen).</a:t>
            </a:r>
          </a:p>
          <a:p>
            <a:endParaRPr lang="nl-NL" sz="2500" dirty="0"/>
          </a:p>
        </p:txBody>
      </p:sp>
    </p:spTree>
    <p:extLst>
      <p:ext uri="{BB962C8B-B14F-4D97-AF65-F5344CB8AC3E}">
        <p14:creationId xmlns:p14="http://schemas.microsoft.com/office/powerpoint/2010/main" val="302893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Inkomenselasticiteit.</a:t>
            </a:r>
            <a:endParaRPr lang="nl-NL" dirty="0"/>
          </a:p>
        </p:txBody>
      </p:sp>
      <p:sp>
        <p:nvSpPr>
          <p:cNvPr id="3" name="Tijdelijke aanduiding voor inhoud 2"/>
          <p:cNvSpPr>
            <a:spLocks noGrp="1"/>
          </p:cNvSpPr>
          <p:nvPr>
            <p:ph idx="1"/>
          </p:nvPr>
        </p:nvSpPr>
        <p:spPr>
          <a:xfrm>
            <a:off x="565484" y="1576137"/>
            <a:ext cx="8708518" cy="4465225"/>
          </a:xfrm>
        </p:spPr>
        <p:txBody>
          <a:bodyPr>
            <a:noAutofit/>
          </a:bodyPr>
          <a:lstStyle/>
          <a:p>
            <a:r>
              <a:rPr lang="nl-NL" sz="2500" dirty="0" smtClean="0"/>
              <a:t>Verandering van het inkomen </a:t>
            </a:r>
            <a:r>
              <a:rPr lang="nl-NL" sz="2500" dirty="0" smtClean="0">
                <a:sym typeface="Wingdings" panose="05000000000000000000" pitchFamily="2" charset="2"/>
              </a:rPr>
              <a:t> verandering gevraagde hoeveelheid.</a:t>
            </a:r>
          </a:p>
          <a:p>
            <a:endParaRPr lang="nl-NL" sz="2500" dirty="0">
              <a:sym typeface="Wingdings" panose="05000000000000000000" pitchFamily="2" charset="2"/>
            </a:endParaRPr>
          </a:p>
          <a:p>
            <a:r>
              <a:rPr lang="nl-NL" sz="2500" dirty="0" smtClean="0">
                <a:sym typeface="Wingdings" panose="05000000000000000000" pitchFamily="2" charset="2"/>
              </a:rPr>
              <a:t>Primaire goederen, inferieure goederen en luxe goederen reageren anders.</a:t>
            </a:r>
          </a:p>
          <a:p>
            <a:r>
              <a:rPr lang="nl-NL" sz="2500" dirty="0" smtClean="0">
                <a:sym typeface="Wingdings" panose="05000000000000000000" pitchFamily="2" charset="2"/>
              </a:rPr>
              <a:t>Primaire goederen  hoger inkomen, iets hogere vraag uit eindelijk verzadigd het.</a:t>
            </a:r>
          </a:p>
          <a:p>
            <a:r>
              <a:rPr lang="nl-NL" sz="2500" dirty="0" smtClean="0">
                <a:sym typeface="Wingdings" panose="05000000000000000000" pitchFamily="2" charset="2"/>
              </a:rPr>
              <a:t>Inferieure goederen  hoger inkomen lagere vraag. (je gaat ze vervangen voor luxere goederen)</a:t>
            </a:r>
          </a:p>
          <a:p>
            <a:r>
              <a:rPr lang="nl-NL" sz="2500" dirty="0" smtClean="0">
                <a:sym typeface="Wingdings" panose="05000000000000000000" pitchFamily="2" charset="2"/>
              </a:rPr>
              <a:t>Luxe goederen  hoger inkomen hogere vraag.</a:t>
            </a:r>
          </a:p>
        </p:txBody>
      </p:sp>
    </p:spTree>
    <p:extLst>
      <p:ext uri="{BB962C8B-B14F-4D97-AF65-F5344CB8AC3E}">
        <p14:creationId xmlns:p14="http://schemas.microsoft.com/office/powerpoint/2010/main" val="32028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begrippen gerelateerd aan inkomenselasticiteit.</a:t>
            </a:r>
            <a:endParaRPr lang="nl-NL" dirty="0"/>
          </a:p>
        </p:txBody>
      </p:sp>
      <p:sp>
        <p:nvSpPr>
          <p:cNvPr id="3" name="Tijdelijke aanduiding voor inhoud 2"/>
          <p:cNvSpPr>
            <a:spLocks noGrp="1"/>
          </p:cNvSpPr>
          <p:nvPr>
            <p:ph idx="1"/>
          </p:nvPr>
        </p:nvSpPr>
        <p:spPr/>
        <p:txBody>
          <a:bodyPr>
            <a:normAutofit fontScale="92500"/>
          </a:bodyPr>
          <a:lstStyle/>
          <a:p>
            <a:r>
              <a:rPr lang="nl-NL" sz="2500" dirty="0" smtClean="0"/>
              <a:t>Drempelinkomen?</a:t>
            </a:r>
          </a:p>
          <a:p>
            <a:r>
              <a:rPr lang="nl-NL" sz="2500" dirty="0" smtClean="0"/>
              <a:t>Minimaal inkomen nodig voordat je een goed gaat kopen.</a:t>
            </a:r>
          </a:p>
          <a:p>
            <a:r>
              <a:rPr lang="nl-NL" sz="2500" dirty="0" smtClean="0"/>
              <a:t>Ik heb het drempelinkomen voor het aanschaffen van een Ferrari nog niet bereikt, ik heb tenslotte nog geen Ferrari</a:t>
            </a:r>
          </a:p>
          <a:p>
            <a:r>
              <a:rPr lang="nl-NL" sz="2500" dirty="0" smtClean="0"/>
              <a:t>Verzadigingsinkomen?</a:t>
            </a:r>
          </a:p>
          <a:p>
            <a:r>
              <a:rPr lang="nl-NL" sz="2500" dirty="0" smtClean="0"/>
              <a:t>Vanaf dat inkomen ga je niet meer producten van dit bepaalde goed kopen, simpelweg omdat je er genoeg van hebt, denk aan brood.</a:t>
            </a:r>
          </a:p>
          <a:p>
            <a:endParaRPr lang="nl-NL" sz="2500" dirty="0"/>
          </a:p>
        </p:txBody>
      </p:sp>
    </p:spTree>
    <p:extLst>
      <p:ext uri="{BB962C8B-B14F-4D97-AF65-F5344CB8AC3E}">
        <p14:creationId xmlns:p14="http://schemas.microsoft.com/office/powerpoint/2010/main" val="259415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nvPr>
        </p:nvGraphicFramePr>
        <p:xfrm>
          <a:off x="553791" y="1648496"/>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dirty="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graphicFrame>
        <p:nvGraphicFramePr>
          <p:cNvPr id="6" name="Tijdelijke aanduiding voor inhoud 4"/>
          <p:cNvGraphicFramePr>
            <a:graphicFrameLocks/>
          </p:cNvGraphicFramePr>
          <p:nvPr>
            <p:extLst/>
          </p:nvPr>
        </p:nvGraphicFramePr>
        <p:xfrm>
          <a:off x="553791" y="4209245"/>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sp>
        <p:nvSpPr>
          <p:cNvPr id="7" name="Tekstvak 6"/>
          <p:cNvSpPr txBox="1"/>
          <p:nvPr/>
        </p:nvSpPr>
        <p:spPr>
          <a:xfrm>
            <a:off x="553791" y="1083199"/>
            <a:ext cx="3527749" cy="477054"/>
          </a:xfrm>
          <a:prstGeom prst="rect">
            <a:avLst/>
          </a:prstGeom>
          <a:noFill/>
        </p:spPr>
        <p:txBody>
          <a:bodyPr wrap="square" rtlCol="0">
            <a:spAutoFit/>
          </a:bodyPr>
          <a:lstStyle/>
          <a:p>
            <a:r>
              <a:rPr lang="nl-NL" sz="2500" dirty="0" smtClean="0"/>
              <a:t>Vanuit </a:t>
            </a:r>
            <a:r>
              <a:rPr lang="nl-NL" sz="2500" dirty="0" err="1" smtClean="0"/>
              <a:t>tara</a:t>
            </a:r>
            <a:r>
              <a:rPr lang="nl-NL" sz="2500" dirty="0" smtClean="0"/>
              <a:t> bekeken</a:t>
            </a:r>
            <a:endParaRPr lang="nl-NL" sz="2500" dirty="0"/>
          </a:p>
        </p:txBody>
      </p:sp>
      <p:sp>
        <p:nvSpPr>
          <p:cNvPr id="8" name="Tekstvak 7"/>
          <p:cNvSpPr txBox="1"/>
          <p:nvPr/>
        </p:nvSpPr>
        <p:spPr>
          <a:xfrm>
            <a:off x="553791" y="3643948"/>
            <a:ext cx="6529589" cy="477054"/>
          </a:xfrm>
          <a:prstGeom prst="rect">
            <a:avLst/>
          </a:prstGeom>
          <a:noFill/>
        </p:spPr>
        <p:txBody>
          <a:bodyPr wrap="square" rtlCol="0">
            <a:spAutoFit/>
          </a:bodyPr>
          <a:lstStyle/>
          <a:p>
            <a:r>
              <a:rPr lang="nl-NL" sz="2500" dirty="0" smtClean="0"/>
              <a:t>Vanuit </a:t>
            </a:r>
            <a:r>
              <a:rPr lang="nl-NL" sz="2500" dirty="0" err="1" smtClean="0"/>
              <a:t>sofie</a:t>
            </a:r>
            <a:r>
              <a:rPr lang="nl-NL" sz="2500" dirty="0" smtClean="0"/>
              <a:t> bekeken.</a:t>
            </a:r>
            <a:endParaRPr lang="nl-NL" sz="2500" dirty="0"/>
          </a:p>
        </p:txBody>
      </p:sp>
      <p:sp>
        <p:nvSpPr>
          <p:cNvPr id="10" name="PIJL-OMLAAG 9"/>
          <p:cNvSpPr/>
          <p:nvPr/>
        </p:nvSpPr>
        <p:spPr>
          <a:xfrm>
            <a:off x="5087156" y="1083199"/>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OMLAAG 11"/>
          <p:cNvSpPr/>
          <p:nvPr/>
        </p:nvSpPr>
        <p:spPr>
          <a:xfrm>
            <a:off x="7049039" y="1127321"/>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PIJL-LINKS 14"/>
          <p:cNvSpPr/>
          <p:nvPr/>
        </p:nvSpPr>
        <p:spPr>
          <a:xfrm>
            <a:off x="5409126"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LINKS 15"/>
          <p:cNvSpPr/>
          <p:nvPr/>
        </p:nvSpPr>
        <p:spPr>
          <a:xfrm>
            <a:off x="7371009"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PIJL-LINKS 16"/>
          <p:cNvSpPr/>
          <p:nvPr/>
        </p:nvSpPr>
        <p:spPr>
          <a:xfrm>
            <a:off x="5872766" y="5165994"/>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PIJL-LINKS 17"/>
          <p:cNvSpPr/>
          <p:nvPr/>
        </p:nvSpPr>
        <p:spPr>
          <a:xfrm>
            <a:off x="5872766" y="5690315"/>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PIJL-RECHTS 18"/>
          <p:cNvSpPr/>
          <p:nvPr/>
        </p:nvSpPr>
        <p:spPr>
          <a:xfrm>
            <a:off x="1970468" y="52479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RECHTS 19"/>
          <p:cNvSpPr/>
          <p:nvPr/>
        </p:nvSpPr>
        <p:spPr>
          <a:xfrm>
            <a:off x="1970468" y="57022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80325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5" grpId="0" animBg="1"/>
      <p:bldP spid="16" grpId="0" animBg="1"/>
      <p:bldP spid="17" grpId="0" animBg="1"/>
      <p:bldP spid="18" grpId="0" animBg="1"/>
      <p:bldP spid="19" grpId="0" animBg="1"/>
      <p:bldP spid="20"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Prisoners-dilemma omdat?</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Wij zien dat ze allebei beter af zijn als ze beide zwijgen.</a:t>
            </a:r>
          </a:p>
          <a:p>
            <a:r>
              <a:rPr lang="nl-NL" sz="2500" dirty="0" smtClean="0"/>
              <a:t>Daarentegen zullen ze dat beide niet doen omdat:</a:t>
            </a:r>
          </a:p>
          <a:p>
            <a:r>
              <a:rPr lang="nl-NL" sz="2500" dirty="0" smtClean="0"/>
              <a:t>Ongeacht wat de ander kiest, het is voor het individu altijd beter te bekken..</a:t>
            </a:r>
          </a:p>
          <a:p>
            <a:r>
              <a:rPr lang="nl-NL" sz="2500" dirty="0" smtClean="0"/>
              <a:t>Wanneer er 1 keuze altijd beter is dan de andere, spreken we van een </a:t>
            </a:r>
            <a:r>
              <a:rPr lang="nl-NL" sz="2500" b="1" dirty="0" smtClean="0"/>
              <a:t>dominante strategie. </a:t>
            </a:r>
          </a:p>
          <a:p>
            <a:r>
              <a:rPr lang="nl-NL" sz="2500" dirty="0" smtClean="0"/>
              <a:t>Er is een punt waar ze beide beter af zijn (zwijgen/zwijgen was 3-3 terwijl bekennen 10-10 was)</a:t>
            </a:r>
          </a:p>
          <a:p>
            <a:endParaRPr lang="nl-NL" sz="2500" dirty="0"/>
          </a:p>
        </p:txBody>
      </p:sp>
    </p:spTree>
    <p:extLst>
      <p:ext uri="{BB962C8B-B14F-4D97-AF65-F5344CB8AC3E}">
        <p14:creationId xmlns:p14="http://schemas.microsoft.com/office/powerpoint/2010/main" val="102351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Hoofdstuk 3: </a:t>
            </a:r>
            <a:r>
              <a:rPr lang="nl-NL" dirty="0"/>
              <a:t>Werken en belasting betalen.</a:t>
            </a:r>
            <a:br>
              <a:rPr lang="nl-NL" dirty="0"/>
            </a:br>
            <a:endParaRPr lang="nl-NL" dirty="0"/>
          </a:p>
        </p:txBody>
      </p:sp>
      <p:sp>
        <p:nvSpPr>
          <p:cNvPr id="3" name="Tijdelijke aanduiding voor inhoud 2"/>
          <p:cNvSpPr>
            <a:spLocks noGrp="1"/>
          </p:cNvSpPr>
          <p:nvPr>
            <p:ph idx="1"/>
          </p:nvPr>
        </p:nvSpPr>
        <p:spPr/>
        <p:txBody>
          <a:bodyPr>
            <a:normAutofit/>
          </a:bodyPr>
          <a:lstStyle/>
          <a:p>
            <a:r>
              <a:rPr lang="nl-NL" sz="2500" dirty="0" smtClean="0"/>
              <a:t>Wanneer je inkomen verdiend (via de productiefactoren; loon, winst, huur, rente, pacht) ga je hierover belasting betalen.</a:t>
            </a:r>
          </a:p>
          <a:p>
            <a:r>
              <a:rPr lang="nl-NL" sz="2500" dirty="0" smtClean="0"/>
              <a:t>Je betaald belasting aan de overheid die dit geld gebruikt voor subsidies/uitkeringen en overheidsconsumptie.</a:t>
            </a:r>
          </a:p>
          <a:p>
            <a:r>
              <a:rPr lang="nl-NL" sz="2500" dirty="0" smtClean="0"/>
              <a:t>In hoofdstuk 3 gaan we kijken naar de te betalen belasting wanneer je loon verdiend.</a:t>
            </a:r>
          </a:p>
          <a:p>
            <a:endParaRPr lang="nl-NL" sz="2500" dirty="0"/>
          </a:p>
        </p:txBody>
      </p:sp>
    </p:spTree>
    <p:extLst>
      <p:ext uri="{BB962C8B-B14F-4D97-AF65-F5344CB8AC3E}">
        <p14:creationId xmlns:p14="http://schemas.microsoft.com/office/powerpoint/2010/main" val="327981525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TLDR:</a:t>
            </a:r>
            <a:endParaRPr lang="nl-NL" dirty="0"/>
          </a:p>
        </p:txBody>
      </p:sp>
      <p:sp>
        <p:nvSpPr>
          <p:cNvPr id="3" name="Tijdelijke aanduiding voor inhoud 2"/>
          <p:cNvSpPr>
            <a:spLocks noGrp="1"/>
          </p:cNvSpPr>
          <p:nvPr>
            <p:ph idx="1"/>
          </p:nvPr>
        </p:nvSpPr>
        <p:spPr>
          <a:xfrm>
            <a:off x="0" y="1275009"/>
            <a:ext cx="9274002" cy="4766354"/>
          </a:xfrm>
        </p:spPr>
        <p:txBody>
          <a:bodyPr>
            <a:noAutofit/>
          </a:bodyPr>
          <a:lstStyle/>
          <a:p>
            <a:r>
              <a:rPr lang="nl-NL" sz="2500" dirty="0" smtClean="0"/>
              <a:t>Wanneer we loon verdienen, betalen we belasting hierover. Deze belasting wordt door de werkgever ingehouden. De belasting die je moet betalen over je loon noemen loonheffing.</a:t>
            </a:r>
          </a:p>
          <a:p>
            <a:r>
              <a:rPr lang="nl-NL" sz="2500" dirty="0" smtClean="0"/>
              <a:t>Je hoeft niet de volledige loonheffing te betalen, je hebt namelijk recht op een korting, de heffingskorting genoemd.</a:t>
            </a:r>
          </a:p>
          <a:p>
            <a:r>
              <a:rPr lang="nl-NL" sz="2500" dirty="0" smtClean="0"/>
              <a:t>Bij een klein baantje is de heffingskorting vaak groter dan de loonheffing, dan hoef je dus helemaal geen belasting te betalen. </a:t>
            </a:r>
          </a:p>
          <a:p>
            <a:r>
              <a:rPr lang="nl-NL" sz="2500" dirty="0" smtClean="0"/>
              <a:t>Wanneer je teveel belasting hebt betaald tijdens het jaar krijg je dat aan het einde van het jaar  terug, wanneer je te weinig hebt betaald moet je dat aan het einde van het jaar bij betalen.</a:t>
            </a:r>
          </a:p>
          <a:p>
            <a:endParaRPr lang="nl-NL" sz="2500" dirty="0"/>
          </a:p>
        </p:txBody>
      </p:sp>
    </p:spTree>
    <p:extLst>
      <p:ext uri="{BB962C8B-B14F-4D97-AF65-F5344CB8AC3E}">
        <p14:creationId xmlns:p14="http://schemas.microsoft.com/office/powerpoint/2010/main" val="151433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47729" y="128790"/>
            <a:ext cx="8783391" cy="6729210"/>
          </a:xfrm>
        </p:spPr>
        <p:txBody>
          <a:bodyPr>
            <a:normAutofit/>
          </a:bodyPr>
          <a:lstStyle/>
          <a:p>
            <a:r>
              <a:rPr lang="nl-NL" sz="2500" dirty="0" smtClean="0"/>
              <a:t>Eerst gaan we het bruto jaarinkomen berekenen.</a:t>
            </a:r>
          </a:p>
          <a:p>
            <a:r>
              <a:rPr lang="nl-NL" sz="2500" dirty="0" smtClean="0"/>
              <a:t>Dat is het totale inkomen wat je zou verdienen als je geen belasting en premies zou hoeven te betalen.</a:t>
            </a:r>
          </a:p>
          <a:p>
            <a:r>
              <a:rPr lang="nl-NL" sz="2500" dirty="0" smtClean="0"/>
              <a:t>Je hoeft niet over het totale inkomen belasting betalen, er zijn uitgaves die je maakt die je van dit totale inkomen mag aftrekken voordat de inkomensbelasting wordt berekend.</a:t>
            </a:r>
          </a:p>
          <a:p>
            <a:r>
              <a:rPr lang="nl-NL" sz="2500" dirty="0" smtClean="0"/>
              <a:t>Denk aan: pensioenpremies, rente over een hypothecaire lening van je huis, reiskosten als je met het OV reist naar werk en giften aan goede doelen.</a:t>
            </a:r>
          </a:p>
          <a:p>
            <a:r>
              <a:rPr lang="nl-NL" sz="2500" dirty="0" smtClean="0"/>
              <a:t>Dit noemen we aftrekposten.</a:t>
            </a:r>
          </a:p>
          <a:p>
            <a:r>
              <a:rPr lang="nl-NL" sz="2500" dirty="0" smtClean="0"/>
              <a:t>Wanneer we het bruto jaarinkomen – aftrekposten nemen houden we het belastbaar jaarinkomen over. </a:t>
            </a:r>
          </a:p>
          <a:p>
            <a:r>
              <a:rPr lang="nl-NL" sz="2500" dirty="0" smtClean="0"/>
              <a:t>Hierover gaan we belasting betalen.</a:t>
            </a:r>
            <a:endParaRPr lang="nl-NL" sz="2500" dirty="0"/>
          </a:p>
        </p:txBody>
      </p:sp>
    </p:spTree>
    <p:extLst>
      <p:ext uri="{BB962C8B-B14F-4D97-AF65-F5344CB8AC3E}">
        <p14:creationId xmlns:p14="http://schemas.microsoft.com/office/powerpoint/2010/main" val="557711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progressief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hoger belastingpercentage gaat betalen naarmate je meer gaat verdienen, zoals in het voorbeeld. Noemen we dit een progressief belastingstelsel.</a:t>
            </a:r>
          </a:p>
          <a:p>
            <a:r>
              <a:rPr lang="nl-NL" sz="2500" dirty="0" smtClean="0"/>
              <a:t>Dit werkt nivellerend (de inkomens komen na belasting relatief dichter bij elkaar te liggen).</a:t>
            </a:r>
          </a:p>
          <a:p>
            <a:r>
              <a:rPr lang="nl-NL" sz="2500" dirty="0" smtClean="0"/>
              <a:t>Stel persoon A die 100 verdiend betaald gemiddeld 50% belasting, persoon B die 50 verdiend betaal gemiddeld 40% belasting.</a:t>
            </a:r>
          </a:p>
          <a:p>
            <a:r>
              <a:rPr lang="nl-NL" sz="2500" dirty="0" smtClean="0"/>
              <a:t>Voor belasting verdiend persoon A 2x zoveel.</a:t>
            </a:r>
          </a:p>
          <a:p>
            <a:r>
              <a:rPr lang="nl-NL" sz="2500" dirty="0" smtClean="0"/>
              <a:t>Na belasting verdiend person A 50, en persoon B 30 euro.</a:t>
            </a:r>
          </a:p>
          <a:p>
            <a:r>
              <a:rPr lang="nl-NL" sz="2500" dirty="0" smtClean="0"/>
              <a:t>Het is inmiddels minder dan 2x zoveel. Inkomen zijn relatief dichter bij elkaar gekomen.</a:t>
            </a:r>
            <a:endParaRPr lang="nl-NL" sz="2500" dirty="0"/>
          </a:p>
        </p:txBody>
      </p:sp>
    </p:spTree>
    <p:extLst>
      <p:ext uri="{BB962C8B-B14F-4D97-AF65-F5344CB8AC3E}">
        <p14:creationId xmlns:p14="http://schemas.microsoft.com/office/powerpoint/2010/main" val="159110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belastingpercentage</a:t>
            </a:r>
            <a:endParaRPr lang="nl-NL" dirty="0"/>
          </a:p>
        </p:txBody>
      </p:sp>
      <p:sp>
        <p:nvSpPr>
          <p:cNvPr id="3" name="Tijdelijke aanduiding voor inhoud 2"/>
          <p:cNvSpPr>
            <a:spLocks noGrp="1"/>
          </p:cNvSpPr>
          <p:nvPr>
            <p:ph idx="1"/>
          </p:nvPr>
        </p:nvSpPr>
        <p:spPr/>
        <p:txBody>
          <a:bodyPr>
            <a:normAutofit/>
          </a:bodyPr>
          <a:lstStyle/>
          <a:p>
            <a:r>
              <a:rPr lang="nl-NL" sz="2500" dirty="0" smtClean="0"/>
              <a:t>In ons voorbeeld gingen we ervanuit dat we een belastingpercentage hadden van 25% wat we moesten betalen over ons belastbaar inkomen.</a:t>
            </a:r>
          </a:p>
          <a:p>
            <a:r>
              <a:rPr lang="nl-NL" sz="2500" dirty="0" smtClean="0"/>
              <a:t>Daarentegen betalen we in </a:t>
            </a:r>
            <a:r>
              <a:rPr lang="nl-NL" sz="2500" dirty="0"/>
              <a:t>N</a:t>
            </a:r>
            <a:r>
              <a:rPr lang="nl-NL" sz="2500" dirty="0" smtClean="0"/>
              <a:t>ederland verschillende belastingpercentages over verschillende gedeeltes van ons inkomen.</a:t>
            </a:r>
            <a:endParaRPr lang="nl-NL" sz="2500" dirty="0"/>
          </a:p>
        </p:txBody>
      </p:sp>
    </p:spTree>
    <p:extLst>
      <p:ext uri="{BB962C8B-B14F-4D97-AF65-F5344CB8AC3E}">
        <p14:creationId xmlns:p14="http://schemas.microsoft.com/office/powerpoint/2010/main" val="9623637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0806"/>
          <a:stretch/>
        </p:blipFill>
        <p:spPr>
          <a:xfrm>
            <a:off x="0" y="0"/>
            <a:ext cx="12192000" cy="1082842"/>
          </a:xfrm>
          <a:prstGeom prst="rect">
            <a:avLst/>
          </a:prstGeom>
        </p:spPr>
      </p:pic>
      <p:pic>
        <p:nvPicPr>
          <p:cNvPr id="5" name="Afbeelding 4"/>
          <p:cNvPicPr>
            <a:picLocks noChangeAspect="1"/>
          </p:cNvPicPr>
          <p:nvPr/>
        </p:nvPicPr>
        <p:blipFill rotWithShape="1">
          <a:blip r:embed="rId2"/>
          <a:srcRect b="65877"/>
          <a:stretch/>
        </p:blipFill>
        <p:spPr>
          <a:xfrm>
            <a:off x="0" y="0"/>
            <a:ext cx="12192000" cy="1925053"/>
          </a:xfrm>
          <a:prstGeom prst="rect">
            <a:avLst/>
          </a:prstGeom>
        </p:spPr>
      </p:pic>
      <p:pic>
        <p:nvPicPr>
          <p:cNvPr id="6" name="Afbeelding 5"/>
          <p:cNvPicPr>
            <a:picLocks noChangeAspect="1"/>
          </p:cNvPicPr>
          <p:nvPr/>
        </p:nvPicPr>
        <p:blipFill rotWithShape="1">
          <a:blip r:embed="rId2"/>
          <a:srcRect r="21842" b="26635"/>
          <a:stretch/>
        </p:blipFill>
        <p:spPr>
          <a:xfrm>
            <a:off x="0" y="0"/>
            <a:ext cx="9529011" cy="4138863"/>
          </a:xfrm>
          <a:prstGeom prst="rect">
            <a:avLst/>
          </a:prstGeom>
        </p:spPr>
      </p:pic>
      <p:pic>
        <p:nvPicPr>
          <p:cNvPr id="7" name="Afbeelding 6"/>
          <p:cNvPicPr>
            <a:picLocks noChangeAspect="1"/>
          </p:cNvPicPr>
          <p:nvPr/>
        </p:nvPicPr>
        <p:blipFill rotWithShape="1">
          <a:blip r:embed="rId2"/>
          <a:srcRect r="132" b="18957"/>
          <a:stretch/>
        </p:blipFill>
        <p:spPr>
          <a:xfrm>
            <a:off x="0" y="0"/>
            <a:ext cx="12175958" cy="4572000"/>
          </a:xfrm>
          <a:prstGeom prst="rect">
            <a:avLst/>
          </a:prstGeom>
        </p:spPr>
      </p:pic>
      <p:pic>
        <p:nvPicPr>
          <p:cNvPr id="8" name="Afbeelding 7"/>
          <p:cNvPicPr>
            <a:picLocks noChangeAspect="1"/>
          </p:cNvPicPr>
          <p:nvPr/>
        </p:nvPicPr>
        <p:blipFill>
          <a:blip r:embed="rId2"/>
          <a:stretch>
            <a:fillRect/>
          </a:stretch>
        </p:blipFill>
        <p:spPr>
          <a:xfrm>
            <a:off x="0" y="0"/>
            <a:ext cx="12192000" cy="5641474"/>
          </a:xfrm>
          <a:prstGeom prst="rect">
            <a:avLst/>
          </a:prstGeom>
        </p:spPr>
      </p:pic>
    </p:spTree>
    <p:extLst>
      <p:ext uri="{BB962C8B-B14F-4D97-AF65-F5344CB8AC3E}">
        <p14:creationId xmlns:p14="http://schemas.microsoft.com/office/powerpoint/2010/main" val="217140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Gemiddelde heffingstarief.</a:t>
            </a:r>
            <a:endParaRPr lang="nl-NL" dirty="0"/>
          </a:p>
        </p:txBody>
      </p:sp>
      <p:sp>
        <p:nvSpPr>
          <p:cNvPr id="3" name="Tijdelijke aanduiding voor inhoud 2"/>
          <p:cNvSpPr>
            <a:spLocks noGrp="1"/>
          </p:cNvSpPr>
          <p:nvPr>
            <p:ph idx="1"/>
          </p:nvPr>
        </p:nvSpPr>
        <p:spPr/>
        <p:txBody>
          <a:bodyPr>
            <a:normAutofit/>
          </a:bodyPr>
          <a:lstStyle/>
          <a:p>
            <a:r>
              <a:rPr lang="nl-NL" sz="2500" dirty="0" smtClean="0"/>
              <a:t>Het gemiddelde heffingstarief = inkomensheffing (16.089) / brutoloon (54.600) * 100%.</a:t>
            </a:r>
          </a:p>
          <a:p>
            <a:r>
              <a:rPr lang="nl-NL" sz="2500" dirty="0" smtClean="0"/>
              <a:t>Berekend hoeveel je gemiddeld je over je loon belasting betaald.</a:t>
            </a:r>
          </a:p>
          <a:p>
            <a:r>
              <a:rPr lang="nl-NL" sz="2500" dirty="0" smtClean="0"/>
              <a:t>Het marginale heffingstarief = het percentage wat je aan loonbelasting betaald over je laatst verdiende euro. </a:t>
            </a:r>
            <a:r>
              <a:rPr lang="nl-NL" sz="2500" dirty="0" err="1" smtClean="0"/>
              <a:t>Cq</a:t>
            </a:r>
            <a:r>
              <a:rPr lang="nl-NL" sz="2500" dirty="0" smtClean="0"/>
              <a:t> de 49.400 euro (belastbaar inkomen) valt in schrijf 3, dus je betaald over je laatst verdiende euro 40,4%.</a:t>
            </a:r>
            <a:endParaRPr lang="nl-NL" sz="2500" dirty="0"/>
          </a:p>
        </p:txBody>
      </p:sp>
    </p:spTree>
    <p:extLst>
      <p:ext uri="{BB962C8B-B14F-4D97-AF65-F5344CB8AC3E}">
        <p14:creationId xmlns:p14="http://schemas.microsoft.com/office/powerpoint/2010/main" val="295818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Type belastingsystemen: proportioneel.</a:t>
            </a:r>
            <a:endParaRPr lang="nl-NL" dirty="0"/>
          </a:p>
        </p:txBody>
      </p:sp>
      <p:sp>
        <p:nvSpPr>
          <p:cNvPr id="3" name="Tijdelijke aanduiding voor inhoud 2"/>
          <p:cNvSpPr>
            <a:spLocks noGrp="1"/>
          </p:cNvSpPr>
          <p:nvPr>
            <p:ph idx="1"/>
          </p:nvPr>
        </p:nvSpPr>
        <p:spPr>
          <a:xfrm>
            <a:off x="677334" y="1271589"/>
            <a:ext cx="8596668" cy="4769774"/>
          </a:xfrm>
        </p:spPr>
        <p:txBody>
          <a:bodyPr>
            <a:noAutofit/>
          </a:bodyPr>
          <a:lstStyle/>
          <a:p>
            <a:r>
              <a:rPr lang="nl-NL" sz="2600" dirty="0" smtClean="0"/>
              <a:t>Als je over al je inkomen hetzelfde belastingpercentage betaald. Noemen we dat een proportioneel belastingstelsel. </a:t>
            </a:r>
            <a:r>
              <a:rPr lang="nl-NL" sz="2600" dirty="0" err="1" smtClean="0"/>
              <a:t>Bvb</a:t>
            </a:r>
            <a:r>
              <a:rPr lang="nl-NL" sz="2600" dirty="0" smtClean="0"/>
              <a:t> over alles 50%.</a:t>
            </a:r>
          </a:p>
          <a:p>
            <a:r>
              <a:rPr lang="nl-NL" sz="2600" dirty="0" smtClean="0"/>
              <a:t>Dit heeft geen effect op de inkomensverdeling. </a:t>
            </a:r>
          </a:p>
          <a:p>
            <a:r>
              <a:rPr lang="nl-NL" sz="2600" dirty="0" smtClean="0"/>
              <a:t>Stel persoon A verdien 100 euro, persoon B 50 euro. </a:t>
            </a:r>
          </a:p>
          <a:p>
            <a:r>
              <a:rPr lang="nl-NL" sz="2600" dirty="0" smtClean="0"/>
              <a:t>Persoon A verdiend dus 2x zoveel als persoon B.</a:t>
            </a:r>
          </a:p>
          <a:p>
            <a:r>
              <a:rPr lang="nl-NL" sz="2600" dirty="0" smtClean="0"/>
              <a:t>Na belasting verdiend persoon A 50 euro (tenslotte 50 euro belasting), persoon B verdiend nog maar 25 euro (tenslotte 25 euro belasting).</a:t>
            </a:r>
          </a:p>
          <a:p>
            <a:r>
              <a:rPr lang="nl-NL" sz="2600" dirty="0" smtClean="0"/>
              <a:t>Na belasting verdiend persoon A nog steeds 2x zoveel. De inkomensverdeling is niet aangepast.</a:t>
            </a:r>
          </a:p>
        </p:txBody>
      </p:sp>
    </p:spTree>
    <p:extLst>
      <p:ext uri="{BB962C8B-B14F-4D97-AF65-F5344CB8AC3E}">
        <p14:creationId xmlns:p14="http://schemas.microsoft.com/office/powerpoint/2010/main" val="64343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progressief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hoger belastingpercentage gaat betalen naarmate je meer gaat verdienen, zoals in het voorbeeld. Noemen we dit een progressief belastingstelsel.</a:t>
            </a:r>
          </a:p>
          <a:p>
            <a:r>
              <a:rPr lang="nl-NL" sz="2500" dirty="0" smtClean="0"/>
              <a:t>Dit werkt nivellerend (de inkomens komen na belasting relatief dichter bij elkaar te liggen).</a:t>
            </a:r>
          </a:p>
          <a:p>
            <a:r>
              <a:rPr lang="nl-NL" sz="2500" dirty="0" smtClean="0"/>
              <a:t>Stel persoon A die 100 verdiend betaald gemiddeld 50% belasting, persoon B die 50 verdiend betaal gemiddeld 40% belasting.</a:t>
            </a:r>
          </a:p>
          <a:p>
            <a:r>
              <a:rPr lang="nl-NL" sz="2500" dirty="0" smtClean="0"/>
              <a:t>Voor belasting verdiend persoon A 2x zoveel.</a:t>
            </a:r>
          </a:p>
          <a:p>
            <a:r>
              <a:rPr lang="nl-NL" sz="2500" dirty="0" smtClean="0"/>
              <a:t>Na belasting verdiend person A 50, en persoon B 30 euro.</a:t>
            </a:r>
          </a:p>
          <a:p>
            <a:r>
              <a:rPr lang="nl-NL" sz="2500" dirty="0" smtClean="0"/>
              <a:t>Het is inmiddels minder dan 2x zoveel. Inkomen zijn relatief dichter bij elkaar gekomen.</a:t>
            </a:r>
            <a:endParaRPr lang="nl-NL" sz="2500" dirty="0"/>
          </a:p>
        </p:txBody>
      </p:sp>
    </p:spTree>
    <p:extLst>
      <p:ext uri="{BB962C8B-B14F-4D97-AF65-F5344CB8AC3E}">
        <p14:creationId xmlns:p14="http://schemas.microsoft.com/office/powerpoint/2010/main" val="203290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degressief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lager belastingpercentage gaat betalen naarmate je meer gaat verdienen, zoals in Amerika. Noemen we dit een degressief belastingstelsel.</a:t>
            </a:r>
          </a:p>
          <a:p>
            <a:r>
              <a:rPr lang="nl-NL" sz="2500" dirty="0" smtClean="0"/>
              <a:t>Dit werkt denivellerend (de inkomens komen na belasting relatief verder van elkaar vandaan te liggen).</a:t>
            </a:r>
          </a:p>
          <a:p>
            <a:r>
              <a:rPr lang="nl-NL" sz="2500" dirty="0" smtClean="0"/>
              <a:t>Stel persoon A die 100 verdiend betaald gemiddeld 50% belasting, persoon B die 50 verdiend betaal gemiddeld 60% belasting.</a:t>
            </a:r>
          </a:p>
          <a:p>
            <a:r>
              <a:rPr lang="nl-NL" sz="2500" dirty="0" smtClean="0"/>
              <a:t>Voor belasting verdiend persoon A 2x zoveel.</a:t>
            </a:r>
          </a:p>
          <a:p>
            <a:r>
              <a:rPr lang="nl-NL" sz="2500" dirty="0" smtClean="0"/>
              <a:t>Na belasting verdiend person A 50, en persoon B 20 euro.</a:t>
            </a:r>
          </a:p>
          <a:p>
            <a:r>
              <a:rPr lang="nl-NL" sz="2500" dirty="0" smtClean="0"/>
              <a:t>Het is inmiddels meer dan 2x zoveel. Inkomen zijn relatief verder van elkaar af komen te liggen.</a:t>
            </a:r>
            <a:endParaRPr lang="nl-NL" sz="2500" dirty="0"/>
          </a:p>
        </p:txBody>
      </p:sp>
    </p:spTree>
    <p:extLst>
      <p:ext uri="{BB962C8B-B14F-4D97-AF65-F5344CB8AC3E}">
        <p14:creationId xmlns:p14="http://schemas.microsoft.com/office/powerpoint/2010/main" val="358534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171450"/>
            <a:ext cx="8596668" cy="1758950"/>
          </a:xfrm>
        </p:spPr>
        <p:txBody>
          <a:bodyPr/>
          <a:lstStyle/>
          <a:p>
            <a:r>
              <a:rPr lang="nl-NL" dirty="0"/>
              <a:t>Type belastingsystemen: </a:t>
            </a:r>
            <a:r>
              <a:rPr lang="nl-NL" dirty="0" smtClean="0"/>
              <a:t>degressief</a:t>
            </a:r>
            <a:endParaRPr lang="nl-NL" dirty="0"/>
          </a:p>
        </p:txBody>
      </p:sp>
      <p:sp>
        <p:nvSpPr>
          <p:cNvPr id="3" name="Tijdelijke aanduiding voor inhoud 2"/>
          <p:cNvSpPr>
            <a:spLocks noGrp="1"/>
          </p:cNvSpPr>
          <p:nvPr>
            <p:ph idx="1"/>
          </p:nvPr>
        </p:nvSpPr>
        <p:spPr>
          <a:xfrm>
            <a:off x="677334" y="742951"/>
            <a:ext cx="8596668" cy="5298412"/>
          </a:xfrm>
        </p:spPr>
        <p:txBody>
          <a:bodyPr>
            <a:noAutofit/>
          </a:bodyPr>
          <a:lstStyle/>
          <a:p>
            <a:r>
              <a:rPr lang="nl-NL" sz="2500" dirty="0" smtClean="0"/>
              <a:t>Wanneer je een lager belastingpercentage gaat betalen naarmate je meer gaat verdienen, zoals in Amerika. Noemen we dit een degressief belastingstelsel.</a:t>
            </a:r>
          </a:p>
          <a:p>
            <a:r>
              <a:rPr lang="nl-NL" sz="2500" dirty="0" smtClean="0"/>
              <a:t>Dit werkt denivellerend (de inkomens komen na belasting relatief verder van elkaar vandaan te liggen).</a:t>
            </a:r>
          </a:p>
          <a:p>
            <a:r>
              <a:rPr lang="nl-NL" sz="2500" dirty="0" smtClean="0"/>
              <a:t>Stel persoon A die 100 verdiend betaald gemiddeld 50% belasting, persoon B die 50 verdiend betaal gemiddeld 60% belasting.</a:t>
            </a:r>
          </a:p>
          <a:p>
            <a:r>
              <a:rPr lang="nl-NL" sz="2500" dirty="0" smtClean="0"/>
              <a:t>Voor belasting verdiend persoon A 2x zoveel.</a:t>
            </a:r>
          </a:p>
          <a:p>
            <a:r>
              <a:rPr lang="nl-NL" sz="2500" dirty="0" smtClean="0"/>
              <a:t>Na belasting verdiend person A 50, en persoon B 20 euro.</a:t>
            </a:r>
          </a:p>
          <a:p>
            <a:r>
              <a:rPr lang="nl-NL" sz="2500" dirty="0" smtClean="0"/>
              <a:t>Het is inmiddels meer dan 2x zoveel. Inkomen zijn relatief verder van elkaar af komen te liggen.</a:t>
            </a:r>
            <a:endParaRPr lang="nl-NL" sz="2500" dirty="0"/>
          </a:p>
        </p:txBody>
      </p:sp>
    </p:spTree>
    <p:extLst>
      <p:ext uri="{BB962C8B-B14F-4D97-AF65-F5344CB8AC3E}">
        <p14:creationId xmlns:p14="http://schemas.microsoft.com/office/powerpoint/2010/main" val="26421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opdracht 3.6 en 3.7</a:t>
            </a:r>
            <a:endParaRPr lang="nl-NL" dirty="0"/>
          </a:p>
        </p:txBody>
      </p:sp>
      <p:sp>
        <p:nvSpPr>
          <p:cNvPr id="3" name="Tijdelijke aanduiding voor inhoud 2"/>
          <p:cNvSpPr>
            <a:spLocks noGrp="1"/>
          </p:cNvSpPr>
          <p:nvPr>
            <p:ph idx="1"/>
          </p:nvPr>
        </p:nvSpPr>
        <p:spPr/>
        <p:txBody>
          <a:bodyPr>
            <a:normAutofit/>
          </a:bodyPr>
          <a:lstStyle/>
          <a:p>
            <a:r>
              <a:rPr lang="nl-NL" sz="2500" dirty="0" smtClean="0"/>
              <a:t>Wederom 14 minuten de tijd, je mag overleggen.</a:t>
            </a:r>
            <a:endParaRPr lang="nl-NL" sz="2500" dirty="0"/>
          </a:p>
        </p:txBody>
      </p:sp>
      <p:sp>
        <p:nvSpPr>
          <p:cNvPr id="4" name="Ovaal 3"/>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2794716" y="3103808"/>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2794716" y="3103807"/>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2794716" y="3103806"/>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2794716" y="3103805"/>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2794716" y="3103804"/>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2794716" y="3103803"/>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2794716" y="3103802"/>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2794716" y="3103801"/>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2794716" y="3103800"/>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2794716" y="3103799"/>
            <a:ext cx="3541690" cy="31677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2767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8"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1950</TotalTime>
  <Words>3678</Words>
  <Application>Microsoft Office PowerPoint</Application>
  <PresentationFormat>Breedbeeld</PresentationFormat>
  <Paragraphs>416</Paragraphs>
  <Slides>75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75</vt:i4>
      </vt:variant>
    </vt:vector>
  </HeadingPairs>
  <TitlesOfParts>
    <vt:vector size="80" baseType="lpstr">
      <vt:lpstr>Arial</vt:lpstr>
      <vt:lpstr>Trebuchet MS</vt:lpstr>
      <vt:lpstr>Wingdings</vt:lpstr>
      <vt:lpstr>Wingdings 3</vt:lpstr>
      <vt:lpstr>Facet</vt:lpstr>
      <vt:lpstr>Welkom 4 Havo.</vt:lpstr>
      <vt:lpstr>Planner aankomende 3 lessen. </vt:lpstr>
      <vt:lpstr>Open bladzijde 18</vt:lpstr>
      <vt:lpstr>PowerPoint-presentatie</vt:lpstr>
      <vt:lpstr>Gemiddelde heffingstarief.</vt:lpstr>
      <vt:lpstr>Type belastingsystemen: proportioneel.</vt:lpstr>
      <vt:lpstr>Type belastingsystemen: progressief</vt:lpstr>
      <vt:lpstr>Type belastingsystemen: degressief</vt:lpstr>
      <vt:lpstr>Maak opdracht 3.6 en 3.7</vt:lpstr>
      <vt:lpstr>PowerPoint-presentatie</vt:lpstr>
      <vt:lpstr>PowerPoint-presentatie</vt:lpstr>
      <vt:lpstr>Maak opdracht 3.8 en 3.9</vt:lpstr>
      <vt:lpstr>PowerPoint-presentatie</vt:lpstr>
      <vt:lpstr>PowerPoint-presentatie</vt:lpstr>
      <vt:lpstr>Les 2: oefenopgave jong en oud.</vt:lpstr>
      <vt:lpstr>Maak opgave 3.10</vt:lpstr>
      <vt:lpstr>PowerPoint-presentatie</vt:lpstr>
      <vt:lpstr>PowerPoint-presentatie</vt:lpstr>
      <vt:lpstr>Maak opgave 3.11</vt:lpstr>
      <vt:lpstr>PowerPoint-presentatie</vt:lpstr>
      <vt:lpstr>Maak opgave 3.14</vt:lpstr>
      <vt:lpstr>PowerPoint-presentatie</vt:lpstr>
      <vt:lpstr>PowerPoint-presentatie</vt:lpstr>
      <vt:lpstr>Herhaling theorie.</vt:lpstr>
      <vt:lpstr>4.2 de vraag naar vliegreizen.</vt:lpstr>
      <vt:lpstr>Op bladzijde 30 staat een opsomming van zaken die de vraag naar vliegreizen beïnvloeden</vt:lpstr>
      <vt:lpstr>Het consumentensurplus.</vt:lpstr>
      <vt:lpstr>Van individueel naar collectief.</vt:lpstr>
      <vt:lpstr>Hoe tekenen we een vraagfunctie?</vt:lpstr>
      <vt:lpstr>PowerPoint-presentatie</vt:lpstr>
      <vt:lpstr>PowerPoint-presentatie</vt:lpstr>
      <vt:lpstr>PowerPoint-presentatie</vt:lpstr>
      <vt:lpstr>Verschuiving van of langs de vraag lijn.</vt:lpstr>
      <vt:lpstr>De vraaglijn verschuift naar rechts cq voor elke prijs meer vraag dan eerst.</vt:lpstr>
      <vt:lpstr>De vraaglijn verschuift naar links cq voor elke prijs minder vraag dan eerst.</vt:lpstr>
      <vt:lpstr>PowerPoint-presentatie</vt:lpstr>
      <vt:lpstr>We gaan dit nu doen voor het aanbod:</vt:lpstr>
      <vt:lpstr>PowerPoint-presentatie</vt:lpstr>
      <vt:lpstr>Verschuiving over of langs de aanbodlijn.</vt:lpstr>
      <vt:lpstr>Verschuiving over of langs de vraaglijn.</vt:lpstr>
      <vt:lpstr>Wat hebben we gezien:</vt:lpstr>
      <vt:lpstr>Voorbeeld:</vt:lpstr>
      <vt:lpstr>PowerPoint-presentatie</vt:lpstr>
      <vt:lpstr>De vraag en aanbod van arbeid.</vt:lpstr>
      <vt:lpstr>De vraag naar arbeid in de vrachtwagensector.</vt:lpstr>
      <vt:lpstr>Grafisch weergeven van de vraag en het aanbod. </vt:lpstr>
      <vt:lpstr>PowerPoint-presentatie</vt:lpstr>
      <vt:lpstr>Het uurloon.</vt:lpstr>
      <vt:lpstr>Hoofdstuk 6. </vt:lpstr>
      <vt:lpstr>Externe effecten.</vt:lpstr>
      <vt:lpstr>Anders betalen voor mobiliteit.</vt:lpstr>
      <vt:lpstr>Is het effectief?</vt:lpstr>
      <vt:lpstr>Hoe gaan we dit berekenen?</vt:lpstr>
      <vt:lpstr>Om uit te rekenen hoeveel de hoeveelheid reageert op de prijs gebruiken we de prijselasticiteit</vt:lpstr>
      <vt:lpstr>Stappenplan elasticiteit.</vt:lpstr>
      <vt:lpstr>Prijselastisch en inelastisch.</vt:lpstr>
      <vt:lpstr>Prijselastisch en inelastisch.</vt:lpstr>
      <vt:lpstr>PowerPoint-presentatie</vt:lpstr>
      <vt:lpstr>Waarvan is de prijselasticiteit van de vraag afhankelijk.</vt:lpstr>
      <vt:lpstr>PowerPoint-presentatie</vt:lpstr>
      <vt:lpstr>We hebben nu gekeken naar:</vt:lpstr>
      <vt:lpstr>Koffie/thee/koffiemelk</vt:lpstr>
      <vt:lpstr>Inkomenselasticiteit.</vt:lpstr>
      <vt:lpstr>2 begrippen gerelateerd aan inkomenselasticiteit.</vt:lpstr>
      <vt:lpstr>PowerPoint-presentatie</vt:lpstr>
      <vt:lpstr>Prisoners-dilemma omdat?</vt:lpstr>
      <vt:lpstr>Hoofdstuk 3: Werken en belasting betalen. </vt:lpstr>
      <vt:lpstr>TLDR:</vt:lpstr>
      <vt:lpstr>PowerPoint-presentatie</vt:lpstr>
      <vt:lpstr>belastingpercentage</vt:lpstr>
      <vt:lpstr>PowerPoint-presentatie</vt:lpstr>
      <vt:lpstr>Gemiddelde heffingstarief.</vt:lpstr>
      <vt:lpstr>Type belastingsystemen: proportioneel.</vt:lpstr>
      <vt:lpstr>Type belastingsystemen: progressief</vt:lpstr>
      <vt:lpstr>Type belastingsystemen: degressief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terug VWO 5.</dc:title>
  <dc:creator>Bas Jacobs</dc:creator>
  <cp:lastModifiedBy>Bas Jacobs</cp:lastModifiedBy>
  <cp:revision>57</cp:revision>
  <dcterms:created xsi:type="dcterms:W3CDTF">2016-09-06T06:57:02Z</dcterms:created>
  <dcterms:modified xsi:type="dcterms:W3CDTF">2018-01-07T10:49:17Z</dcterms:modified>
</cp:coreProperties>
</file>